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2" r:id="rId1"/>
  </p:sldMasterIdLst>
  <p:notesMasterIdLst>
    <p:notesMasterId r:id="rId36"/>
  </p:notesMasterIdLst>
  <p:sldIdLst>
    <p:sldId id="257" r:id="rId2"/>
    <p:sldId id="301" r:id="rId3"/>
    <p:sldId id="281" r:id="rId4"/>
    <p:sldId id="269" r:id="rId5"/>
    <p:sldId id="306" r:id="rId6"/>
    <p:sldId id="272" r:id="rId7"/>
    <p:sldId id="273" r:id="rId8"/>
    <p:sldId id="280" r:id="rId9"/>
    <p:sldId id="282" r:id="rId10"/>
    <p:sldId id="287" r:id="rId11"/>
    <p:sldId id="285" r:id="rId12"/>
    <p:sldId id="289" r:id="rId13"/>
    <p:sldId id="283" r:id="rId14"/>
    <p:sldId id="284" r:id="rId15"/>
    <p:sldId id="291" r:id="rId16"/>
    <p:sldId id="290" r:id="rId17"/>
    <p:sldId id="288" r:id="rId18"/>
    <p:sldId id="293" r:id="rId19"/>
    <p:sldId id="264" r:id="rId20"/>
    <p:sldId id="292" r:id="rId21"/>
    <p:sldId id="297" r:id="rId22"/>
    <p:sldId id="270" r:id="rId23"/>
    <p:sldId id="274" r:id="rId24"/>
    <p:sldId id="294" r:id="rId25"/>
    <p:sldId id="300" r:id="rId26"/>
    <p:sldId id="295" r:id="rId27"/>
    <p:sldId id="298" r:id="rId28"/>
    <p:sldId id="299" r:id="rId29"/>
    <p:sldId id="271" r:id="rId30"/>
    <p:sldId id="296" r:id="rId31"/>
    <p:sldId id="275" r:id="rId32"/>
    <p:sldId id="279" r:id="rId33"/>
    <p:sldId id="265" r:id="rId34"/>
    <p:sldId id="302" r:id="rId3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4252"/>
    <a:srgbClr val="738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96"/>
    <p:restoredTop sz="94708"/>
  </p:normalViewPr>
  <p:slideViewPr>
    <p:cSldViewPr snapToGrid="0">
      <p:cViewPr varScale="1">
        <p:scale>
          <a:sx n="103" d="100"/>
          <a:sy n="103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66D70-4AE2-0E4C-B373-AC121A242C0F}" type="datetimeFigureOut">
              <a:rPr lang="es-ES_tradnl" smtClean="0"/>
              <a:t>6/8/24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8062D-793E-CE44-9833-F2F2784CAB21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77247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8062D-793E-CE44-9833-F2F2784CAB21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0237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C66B4-821D-40FB-11DE-E15C60596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EA76255-601C-39D2-F61F-806D38D1E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16A72F-F575-120C-CB94-79DFDA13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8/6/24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6C097C-9634-4954-5B93-2F1FEA2FF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8BD6E7-B044-19A4-3114-30B280D51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75274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9C945-D6BA-C180-3C60-61E3BDB0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D142E11-0815-9352-941A-5372F5D7F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0FBDA6-8B67-E5C6-B2AE-46467507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8/6/24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2E5887-23C8-C31F-3C05-EA84667F9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B808DA-F335-45E3-93C9-EFCD600C9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30624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B3C8164-9524-9DFA-DA08-FEBF71E1E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F87D585-B084-916D-F395-D58382C7D3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17E97C-C4CE-6B57-8EE4-2AD78976B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8/6/24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041F58-034D-F02F-96C9-D09BEF61D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B6F412-8C16-663B-375E-C1AFE5FFE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49226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A0DAFC-695F-C8EE-E311-698C2D01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5AF011-96CC-9011-6F79-BDF5AC5D4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BDB2FA-D0B0-46CD-6963-7979490D6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8/6/24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04DB82-2A9E-91E1-DBFA-7D15A537B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F274B1-FFD2-6C68-80C3-D6007960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45417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C8740-1588-60B1-76A0-17457B334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2A351D-147C-7C59-5A43-BCB40B030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B463CF-ED57-E938-F310-EA10DB17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8/6/24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5B86E3-B9F8-78D9-49CB-557068C2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68F7E8-20A7-3259-DE6E-41CFCF1B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5774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F0A1E-E8D9-0CB0-BAB6-2CD9D3301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A2DF6F-72F3-26EC-11B8-48BBD13F3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E2FA1C8-BFDA-2482-AE32-092A18181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B0350A-85DD-3858-8340-8B060C86E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8/6/24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567073-2EA9-168A-2FA4-996E98B6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D8E7BAB-D039-7077-03A1-CA661E9F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6638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190D4C-F056-BE9F-38C2-C8045078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2EA6E7-CBE1-0E4A-0377-190768554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23077B-54D7-A19C-AAA3-EEB0BCE8C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811B642-B49F-9A7E-D359-8B72015D09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9472E7B-CB2F-27FD-B222-A0AB161F15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CC92C68-EC5F-E42B-B116-16D67A9DE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8/6/24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9D49F2D-C0C1-A5F1-29C8-3BCBB0D3B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F5F0681-DCBF-59F9-F700-7176B8AA3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103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C0829-5E79-84E4-EFC9-18B7EB541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52DA6D5-B5B0-E8E8-FBA8-DA16848CB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8/6/24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C0B4E4E-9190-4A9C-F088-8A3EEB15D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E9A6FF9-C5AF-0FCF-B00B-61131230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89414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B566887-7F19-7B5E-1ECF-2C2708ABB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8/6/24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F4BC3F-62B6-4FCA-F0B6-BB11C0BE6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1AF841E-4F76-CA2A-B540-05676C67F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0354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17BD09-BEEA-756C-0A29-9C241333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149D73-1F32-0AC4-D23A-0523B26FC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999411-953A-FCF0-EC1A-F2A6573BB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BDE2B90-9626-DCC9-C2FA-554ED8573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8/6/24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9543C6E-471A-5FFD-EA9F-F1B6F15B3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D6813C-C883-5631-6BBA-1261F1817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13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7332B-C8D7-4FB9-6AE4-6BB02ADC4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E96C5DB-F696-1C49-869E-255511EF4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9DF308-7FA8-FD38-B793-DCECBA320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3B1D95-C9D2-1DC6-80C6-788E34C30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8/6/24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A04ED84-3DC5-8024-C895-3B7B682FF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2B114BD-29E9-F6E9-BBA6-ADF9B470D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79242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D568DE6-2872-582C-8BA6-1C4B29CA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BC69FF-A02A-9716-8456-5E05B5A09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D47FDE-9332-0F9A-20D9-5887AA2A3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8/6/24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302886-5E78-E49A-971D-76B881449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D81B4D-0897-0F05-910E-9C3945D07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30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0.png"/><Relationship Id="rId7" Type="http://schemas.openxmlformats.org/officeDocument/2006/relationships/image" Target="../media/image8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C0312E17-E01B-DC02-C1C8-53740EBDDA37}"/>
              </a:ext>
            </a:extLst>
          </p:cNvPr>
          <p:cNvSpPr/>
          <p:nvPr/>
        </p:nvSpPr>
        <p:spPr>
          <a:xfrm>
            <a:off x="6800833" y="1155357"/>
            <a:ext cx="4456670" cy="4547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33795C4-BFBF-721C-727D-938515195376}"/>
              </a:ext>
            </a:extLst>
          </p:cNvPr>
          <p:cNvSpPr txBox="1">
            <a:spLocks/>
          </p:cNvSpPr>
          <p:nvPr/>
        </p:nvSpPr>
        <p:spPr>
          <a:xfrm>
            <a:off x="1127208" y="1962150"/>
            <a:ext cx="4747280" cy="1993162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6600" b="1" dirty="0">
                <a:solidFill>
                  <a:srgbClr val="FFFFFF"/>
                </a:solidFill>
              </a:rPr>
              <a:t>Informe cuantitativo: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892E400-A945-22E3-9EFF-347FFC562DDA}"/>
              </a:ext>
            </a:extLst>
          </p:cNvPr>
          <p:cNvSpPr txBox="1">
            <a:spLocks/>
          </p:cNvSpPr>
          <p:nvPr/>
        </p:nvSpPr>
        <p:spPr>
          <a:xfrm>
            <a:off x="1199702" y="3955312"/>
            <a:ext cx="4393278" cy="940538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800" dirty="0">
                <a:solidFill>
                  <a:srgbClr val="FFFFFF"/>
                </a:solidFill>
                <a:latin typeface="+mj-lt"/>
              </a:rPr>
              <a:t>Cesar A. Saavedra, Estadístico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897BFF4-3903-FAF1-866C-2BC67664E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968" y="1962150"/>
            <a:ext cx="3962400" cy="2933700"/>
          </a:xfrm>
          <a:prstGeom prst="rect">
            <a:avLst/>
          </a:prstGeom>
        </p:spPr>
      </p:pic>
      <p:sp>
        <p:nvSpPr>
          <p:cNvPr id="7" name="Freeform 2">
            <a:extLst>
              <a:ext uri="{FF2B5EF4-FFF2-40B4-BE49-F238E27FC236}">
                <a16:creationId xmlns:a16="http://schemas.microsoft.com/office/drawing/2014/main" id="{EBB10682-FFC7-2DF4-C054-4FAF930CDFAB}"/>
              </a:ext>
            </a:extLst>
          </p:cNvPr>
          <p:cNvSpPr/>
          <p:nvPr/>
        </p:nvSpPr>
        <p:spPr>
          <a:xfrm>
            <a:off x="1609122" y="4812725"/>
            <a:ext cx="2270900" cy="2271498"/>
          </a:xfrm>
          <a:custGeom>
            <a:avLst/>
            <a:gdLst/>
            <a:ahLst/>
            <a:cxnLst/>
            <a:rect l="l" t="t" r="r" b="b"/>
            <a:pathLst>
              <a:path w="3230966" h="3230966">
                <a:moveTo>
                  <a:pt x="0" y="0"/>
                </a:moveTo>
                <a:lnTo>
                  <a:pt x="3230966" y="0"/>
                </a:lnTo>
                <a:lnTo>
                  <a:pt x="3230966" y="3230967"/>
                </a:lnTo>
                <a:lnTo>
                  <a:pt x="0" y="3230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54461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64C7695-D117-ED6B-71EC-8FBECDFA4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23" y="453000"/>
            <a:ext cx="10619552" cy="496464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436E7DC-435D-1BA2-EF4A-2280D4BF8F74}"/>
              </a:ext>
            </a:extLst>
          </p:cNvPr>
          <p:cNvSpPr txBox="1"/>
          <p:nvPr/>
        </p:nvSpPr>
        <p:spPr>
          <a:xfrm>
            <a:off x="585723" y="5543990"/>
            <a:ext cx="106195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¿Cuál de los siguientes factores considera más importante al elegir un centro comercial para sus compras o visitas? </a:t>
            </a:r>
            <a:endParaRPr lang="es-ES_tradnl" sz="2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00D070E-2E47-8113-9E01-5E0EA73A3E90}"/>
              </a:ext>
            </a:extLst>
          </p:cNvPr>
          <p:cNvSpPr/>
          <p:nvPr/>
        </p:nvSpPr>
        <p:spPr>
          <a:xfrm rot="5400000">
            <a:off x="5869501" y="535499"/>
            <a:ext cx="453000" cy="12192001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F1903AC-2EEB-8AA4-4D51-F38C67E1BB07}"/>
              </a:ext>
            </a:extLst>
          </p:cNvPr>
          <p:cNvSpPr/>
          <p:nvPr/>
        </p:nvSpPr>
        <p:spPr>
          <a:xfrm>
            <a:off x="1112108" y="877329"/>
            <a:ext cx="10256108" cy="704336"/>
          </a:xfrm>
          <a:custGeom>
            <a:avLst/>
            <a:gdLst>
              <a:gd name="connsiteX0" fmla="*/ 0 w 10256108"/>
              <a:gd name="connsiteY0" fmla="*/ 0 h 704336"/>
              <a:gd name="connsiteX1" fmla="*/ 581179 w 10256108"/>
              <a:gd name="connsiteY1" fmla="*/ 0 h 704336"/>
              <a:gd name="connsiteX2" fmla="*/ 957237 w 10256108"/>
              <a:gd name="connsiteY2" fmla="*/ 0 h 704336"/>
              <a:gd name="connsiteX3" fmla="*/ 1846099 w 10256108"/>
              <a:gd name="connsiteY3" fmla="*/ 0 h 704336"/>
              <a:gd name="connsiteX4" fmla="*/ 2427279 w 10256108"/>
              <a:gd name="connsiteY4" fmla="*/ 0 h 704336"/>
              <a:gd name="connsiteX5" fmla="*/ 3008458 w 10256108"/>
              <a:gd name="connsiteY5" fmla="*/ 0 h 704336"/>
              <a:gd name="connsiteX6" fmla="*/ 3897321 w 10256108"/>
              <a:gd name="connsiteY6" fmla="*/ 0 h 704336"/>
              <a:gd name="connsiteX7" fmla="*/ 4375939 w 10256108"/>
              <a:gd name="connsiteY7" fmla="*/ 0 h 704336"/>
              <a:gd name="connsiteX8" fmla="*/ 5264802 w 10256108"/>
              <a:gd name="connsiteY8" fmla="*/ 0 h 704336"/>
              <a:gd name="connsiteX9" fmla="*/ 6153665 w 10256108"/>
              <a:gd name="connsiteY9" fmla="*/ 0 h 704336"/>
              <a:gd name="connsiteX10" fmla="*/ 6837405 w 10256108"/>
              <a:gd name="connsiteY10" fmla="*/ 0 h 704336"/>
              <a:gd name="connsiteX11" fmla="*/ 7726268 w 10256108"/>
              <a:gd name="connsiteY11" fmla="*/ 0 h 704336"/>
              <a:gd name="connsiteX12" fmla="*/ 8307447 w 10256108"/>
              <a:gd name="connsiteY12" fmla="*/ 0 h 704336"/>
              <a:gd name="connsiteX13" fmla="*/ 8888627 w 10256108"/>
              <a:gd name="connsiteY13" fmla="*/ 0 h 704336"/>
              <a:gd name="connsiteX14" fmla="*/ 9674929 w 10256108"/>
              <a:gd name="connsiteY14" fmla="*/ 0 h 704336"/>
              <a:gd name="connsiteX15" fmla="*/ 10256108 w 10256108"/>
              <a:gd name="connsiteY15" fmla="*/ 0 h 704336"/>
              <a:gd name="connsiteX16" fmla="*/ 10256108 w 10256108"/>
              <a:gd name="connsiteY16" fmla="*/ 366255 h 704336"/>
              <a:gd name="connsiteX17" fmla="*/ 10256108 w 10256108"/>
              <a:gd name="connsiteY17" fmla="*/ 704336 h 704336"/>
              <a:gd name="connsiteX18" fmla="*/ 9469806 w 10256108"/>
              <a:gd name="connsiteY18" fmla="*/ 704336 h 704336"/>
              <a:gd name="connsiteX19" fmla="*/ 9093749 w 10256108"/>
              <a:gd name="connsiteY19" fmla="*/ 704336 h 704336"/>
              <a:gd name="connsiteX20" fmla="*/ 8615131 w 10256108"/>
              <a:gd name="connsiteY20" fmla="*/ 704336 h 704336"/>
              <a:gd name="connsiteX21" fmla="*/ 7726268 w 10256108"/>
              <a:gd name="connsiteY21" fmla="*/ 704336 h 704336"/>
              <a:gd name="connsiteX22" fmla="*/ 7042527 w 10256108"/>
              <a:gd name="connsiteY22" fmla="*/ 704336 h 704336"/>
              <a:gd name="connsiteX23" fmla="*/ 6563909 w 10256108"/>
              <a:gd name="connsiteY23" fmla="*/ 704336 h 704336"/>
              <a:gd name="connsiteX24" fmla="*/ 5880169 w 10256108"/>
              <a:gd name="connsiteY24" fmla="*/ 704336 h 704336"/>
              <a:gd name="connsiteX25" fmla="*/ 5504111 w 10256108"/>
              <a:gd name="connsiteY25" fmla="*/ 704336 h 704336"/>
              <a:gd name="connsiteX26" fmla="*/ 5128054 w 10256108"/>
              <a:gd name="connsiteY26" fmla="*/ 704336 h 704336"/>
              <a:gd name="connsiteX27" fmla="*/ 4444313 w 10256108"/>
              <a:gd name="connsiteY27" fmla="*/ 704336 h 704336"/>
              <a:gd name="connsiteX28" fmla="*/ 3965695 w 10256108"/>
              <a:gd name="connsiteY28" fmla="*/ 704336 h 704336"/>
              <a:gd name="connsiteX29" fmla="*/ 3179393 w 10256108"/>
              <a:gd name="connsiteY29" fmla="*/ 704336 h 704336"/>
              <a:gd name="connsiteX30" fmla="*/ 2700775 w 10256108"/>
              <a:gd name="connsiteY30" fmla="*/ 704336 h 704336"/>
              <a:gd name="connsiteX31" fmla="*/ 1914473 w 10256108"/>
              <a:gd name="connsiteY31" fmla="*/ 704336 h 704336"/>
              <a:gd name="connsiteX32" fmla="*/ 1538416 w 10256108"/>
              <a:gd name="connsiteY32" fmla="*/ 704336 h 704336"/>
              <a:gd name="connsiteX33" fmla="*/ 752115 w 10256108"/>
              <a:gd name="connsiteY33" fmla="*/ 704336 h 704336"/>
              <a:gd name="connsiteX34" fmla="*/ 0 w 10256108"/>
              <a:gd name="connsiteY34" fmla="*/ 704336 h 704336"/>
              <a:gd name="connsiteX35" fmla="*/ 0 w 10256108"/>
              <a:gd name="connsiteY35" fmla="*/ 373298 h 704336"/>
              <a:gd name="connsiteX36" fmla="*/ 0 w 10256108"/>
              <a:gd name="connsiteY36" fmla="*/ 0 h 70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256108" h="704336" extrusionOk="0">
                <a:moveTo>
                  <a:pt x="0" y="0"/>
                </a:moveTo>
                <a:cubicBezTo>
                  <a:pt x="182648" y="-27955"/>
                  <a:pt x="450631" y="-11629"/>
                  <a:pt x="581179" y="0"/>
                </a:cubicBezTo>
                <a:cubicBezTo>
                  <a:pt x="711727" y="11629"/>
                  <a:pt x="861925" y="-17161"/>
                  <a:pt x="957237" y="0"/>
                </a:cubicBezTo>
                <a:cubicBezTo>
                  <a:pt x="1052549" y="17161"/>
                  <a:pt x="1490964" y="-3545"/>
                  <a:pt x="1846099" y="0"/>
                </a:cubicBezTo>
                <a:cubicBezTo>
                  <a:pt x="2201234" y="3545"/>
                  <a:pt x="2180620" y="25160"/>
                  <a:pt x="2427279" y="0"/>
                </a:cubicBezTo>
                <a:cubicBezTo>
                  <a:pt x="2673938" y="-25160"/>
                  <a:pt x="2725556" y="11694"/>
                  <a:pt x="3008458" y="0"/>
                </a:cubicBezTo>
                <a:cubicBezTo>
                  <a:pt x="3291360" y="-11694"/>
                  <a:pt x="3710319" y="40457"/>
                  <a:pt x="3897321" y="0"/>
                </a:cubicBezTo>
                <a:cubicBezTo>
                  <a:pt x="4084323" y="-40457"/>
                  <a:pt x="4164716" y="-10419"/>
                  <a:pt x="4375939" y="0"/>
                </a:cubicBezTo>
                <a:cubicBezTo>
                  <a:pt x="4587162" y="10419"/>
                  <a:pt x="4867862" y="-9572"/>
                  <a:pt x="5264802" y="0"/>
                </a:cubicBezTo>
                <a:cubicBezTo>
                  <a:pt x="5661742" y="9572"/>
                  <a:pt x="5821492" y="8859"/>
                  <a:pt x="6153665" y="0"/>
                </a:cubicBezTo>
                <a:cubicBezTo>
                  <a:pt x="6485838" y="-8859"/>
                  <a:pt x="6560775" y="-15556"/>
                  <a:pt x="6837405" y="0"/>
                </a:cubicBezTo>
                <a:cubicBezTo>
                  <a:pt x="7114035" y="15556"/>
                  <a:pt x="7448143" y="32356"/>
                  <a:pt x="7726268" y="0"/>
                </a:cubicBezTo>
                <a:cubicBezTo>
                  <a:pt x="8004393" y="-32356"/>
                  <a:pt x="8042553" y="24501"/>
                  <a:pt x="8307447" y="0"/>
                </a:cubicBezTo>
                <a:cubicBezTo>
                  <a:pt x="8572341" y="-24501"/>
                  <a:pt x="8762831" y="4041"/>
                  <a:pt x="8888627" y="0"/>
                </a:cubicBezTo>
                <a:cubicBezTo>
                  <a:pt x="9014423" y="-4041"/>
                  <a:pt x="9347085" y="-3382"/>
                  <a:pt x="9674929" y="0"/>
                </a:cubicBezTo>
                <a:cubicBezTo>
                  <a:pt x="10002773" y="3382"/>
                  <a:pt x="9989384" y="16328"/>
                  <a:pt x="10256108" y="0"/>
                </a:cubicBezTo>
                <a:cubicBezTo>
                  <a:pt x="10239652" y="120336"/>
                  <a:pt x="10270395" y="272354"/>
                  <a:pt x="10256108" y="366255"/>
                </a:cubicBezTo>
                <a:cubicBezTo>
                  <a:pt x="10241821" y="460157"/>
                  <a:pt x="10259451" y="554303"/>
                  <a:pt x="10256108" y="704336"/>
                </a:cubicBezTo>
                <a:cubicBezTo>
                  <a:pt x="9900267" y="718808"/>
                  <a:pt x="9834981" y="729778"/>
                  <a:pt x="9469806" y="704336"/>
                </a:cubicBezTo>
                <a:cubicBezTo>
                  <a:pt x="9104631" y="678894"/>
                  <a:pt x="9267293" y="703437"/>
                  <a:pt x="9093749" y="704336"/>
                </a:cubicBezTo>
                <a:cubicBezTo>
                  <a:pt x="8920205" y="705235"/>
                  <a:pt x="8759381" y="702526"/>
                  <a:pt x="8615131" y="704336"/>
                </a:cubicBezTo>
                <a:cubicBezTo>
                  <a:pt x="8470881" y="706146"/>
                  <a:pt x="8066585" y="716816"/>
                  <a:pt x="7726268" y="704336"/>
                </a:cubicBezTo>
                <a:cubicBezTo>
                  <a:pt x="7385951" y="691856"/>
                  <a:pt x="7287074" y="712424"/>
                  <a:pt x="7042527" y="704336"/>
                </a:cubicBezTo>
                <a:cubicBezTo>
                  <a:pt x="6797980" y="696248"/>
                  <a:pt x="6700376" y="681505"/>
                  <a:pt x="6563909" y="704336"/>
                </a:cubicBezTo>
                <a:cubicBezTo>
                  <a:pt x="6427442" y="727167"/>
                  <a:pt x="6061154" y="734791"/>
                  <a:pt x="5880169" y="704336"/>
                </a:cubicBezTo>
                <a:cubicBezTo>
                  <a:pt x="5699184" y="673881"/>
                  <a:pt x="5677361" y="696263"/>
                  <a:pt x="5504111" y="704336"/>
                </a:cubicBezTo>
                <a:cubicBezTo>
                  <a:pt x="5330861" y="712409"/>
                  <a:pt x="5307054" y="693707"/>
                  <a:pt x="5128054" y="704336"/>
                </a:cubicBezTo>
                <a:cubicBezTo>
                  <a:pt x="4949054" y="714965"/>
                  <a:pt x="4663359" y="710449"/>
                  <a:pt x="4444313" y="704336"/>
                </a:cubicBezTo>
                <a:cubicBezTo>
                  <a:pt x="4225267" y="698223"/>
                  <a:pt x="4081988" y="690029"/>
                  <a:pt x="3965695" y="704336"/>
                </a:cubicBezTo>
                <a:cubicBezTo>
                  <a:pt x="3849402" y="718643"/>
                  <a:pt x="3440829" y="736749"/>
                  <a:pt x="3179393" y="704336"/>
                </a:cubicBezTo>
                <a:cubicBezTo>
                  <a:pt x="2917957" y="671923"/>
                  <a:pt x="2844896" y="726037"/>
                  <a:pt x="2700775" y="704336"/>
                </a:cubicBezTo>
                <a:cubicBezTo>
                  <a:pt x="2556654" y="682635"/>
                  <a:pt x="2223255" y="676482"/>
                  <a:pt x="1914473" y="704336"/>
                </a:cubicBezTo>
                <a:cubicBezTo>
                  <a:pt x="1605691" y="732190"/>
                  <a:pt x="1703460" y="720909"/>
                  <a:pt x="1538416" y="704336"/>
                </a:cubicBezTo>
                <a:cubicBezTo>
                  <a:pt x="1373372" y="687763"/>
                  <a:pt x="1094972" y="690800"/>
                  <a:pt x="752115" y="704336"/>
                </a:cubicBezTo>
                <a:cubicBezTo>
                  <a:pt x="409258" y="717872"/>
                  <a:pt x="178309" y="733604"/>
                  <a:pt x="0" y="704336"/>
                </a:cubicBezTo>
                <a:cubicBezTo>
                  <a:pt x="7603" y="553917"/>
                  <a:pt x="-12288" y="468044"/>
                  <a:pt x="0" y="373298"/>
                </a:cubicBezTo>
                <a:cubicBezTo>
                  <a:pt x="12288" y="278552"/>
                  <a:pt x="2598" y="83089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2D1F865-6143-3F51-BD83-531BFC6D41C2}"/>
              </a:ext>
            </a:extLst>
          </p:cNvPr>
          <p:cNvSpPr/>
          <p:nvPr/>
        </p:nvSpPr>
        <p:spPr>
          <a:xfrm>
            <a:off x="1202724" y="2443150"/>
            <a:ext cx="4011827" cy="704336"/>
          </a:xfrm>
          <a:custGeom>
            <a:avLst/>
            <a:gdLst>
              <a:gd name="connsiteX0" fmla="*/ 0 w 4011827"/>
              <a:gd name="connsiteY0" fmla="*/ 0 h 704336"/>
              <a:gd name="connsiteX1" fmla="*/ 628520 w 4011827"/>
              <a:gd name="connsiteY1" fmla="*/ 0 h 704336"/>
              <a:gd name="connsiteX2" fmla="*/ 1176803 w 4011827"/>
              <a:gd name="connsiteY2" fmla="*/ 0 h 704336"/>
              <a:gd name="connsiteX3" fmla="*/ 1925677 w 4011827"/>
              <a:gd name="connsiteY3" fmla="*/ 0 h 704336"/>
              <a:gd name="connsiteX4" fmla="*/ 2554197 w 4011827"/>
              <a:gd name="connsiteY4" fmla="*/ 0 h 704336"/>
              <a:gd name="connsiteX5" fmla="*/ 3182716 w 4011827"/>
              <a:gd name="connsiteY5" fmla="*/ 0 h 704336"/>
              <a:gd name="connsiteX6" fmla="*/ 4011827 w 4011827"/>
              <a:gd name="connsiteY6" fmla="*/ 0 h 704336"/>
              <a:gd name="connsiteX7" fmla="*/ 4011827 w 4011827"/>
              <a:gd name="connsiteY7" fmla="*/ 338081 h 704336"/>
              <a:gd name="connsiteX8" fmla="*/ 4011827 w 4011827"/>
              <a:gd name="connsiteY8" fmla="*/ 704336 h 704336"/>
              <a:gd name="connsiteX9" fmla="*/ 3423426 w 4011827"/>
              <a:gd name="connsiteY9" fmla="*/ 704336 h 704336"/>
              <a:gd name="connsiteX10" fmla="*/ 2754788 w 4011827"/>
              <a:gd name="connsiteY10" fmla="*/ 704336 h 704336"/>
              <a:gd name="connsiteX11" fmla="*/ 2086150 w 4011827"/>
              <a:gd name="connsiteY11" fmla="*/ 704336 h 704336"/>
              <a:gd name="connsiteX12" fmla="*/ 1457630 w 4011827"/>
              <a:gd name="connsiteY12" fmla="*/ 704336 h 704336"/>
              <a:gd name="connsiteX13" fmla="*/ 708756 w 4011827"/>
              <a:gd name="connsiteY13" fmla="*/ 704336 h 704336"/>
              <a:gd name="connsiteX14" fmla="*/ 0 w 4011827"/>
              <a:gd name="connsiteY14" fmla="*/ 704336 h 704336"/>
              <a:gd name="connsiteX15" fmla="*/ 0 w 4011827"/>
              <a:gd name="connsiteY15" fmla="*/ 366255 h 704336"/>
              <a:gd name="connsiteX16" fmla="*/ 0 w 4011827"/>
              <a:gd name="connsiteY16" fmla="*/ 0 h 70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11827" h="704336" extrusionOk="0">
                <a:moveTo>
                  <a:pt x="0" y="0"/>
                </a:moveTo>
                <a:cubicBezTo>
                  <a:pt x="192680" y="-6947"/>
                  <a:pt x="464098" y="-31131"/>
                  <a:pt x="628520" y="0"/>
                </a:cubicBezTo>
                <a:cubicBezTo>
                  <a:pt x="792942" y="31131"/>
                  <a:pt x="1035076" y="-26750"/>
                  <a:pt x="1176803" y="0"/>
                </a:cubicBezTo>
                <a:cubicBezTo>
                  <a:pt x="1318530" y="26750"/>
                  <a:pt x="1636258" y="-22414"/>
                  <a:pt x="1925677" y="0"/>
                </a:cubicBezTo>
                <a:cubicBezTo>
                  <a:pt x="2215096" y="22414"/>
                  <a:pt x="2249940" y="-26453"/>
                  <a:pt x="2554197" y="0"/>
                </a:cubicBezTo>
                <a:cubicBezTo>
                  <a:pt x="2858454" y="26453"/>
                  <a:pt x="3022889" y="-27648"/>
                  <a:pt x="3182716" y="0"/>
                </a:cubicBezTo>
                <a:cubicBezTo>
                  <a:pt x="3342543" y="27648"/>
                  <a:pt x="3783827" y="5706"/>
                  <a:pt x="4011827" y="0"/>
                </a:cubicBezTo>
                <a:cubicBezTo>
                  <a:pt x="4010094" y="76951"/>
                  <a:pt x="4022842" y="182708"/>
                  <a:pt x="4011827" y="338081"/>
                </a:cubicBezTo>
                <a:cubicBezTo>
                  <a:pt x="4000812" y="493454"/>
                  <a:pt x="3999304" y="530316"/>
                  <a:pt x="4011827" y="704336"/>
                </a:cubicBezTo>
                <a:cubicBezTo>
                  <a:pt x="3776421" y="712556"/>
                  <a:pt x="3644534" y="715118"/>
                  <a:pt x="3423426" y="704336"/>
                </a:cubicBezTo>
                <a:cubicBezTo>
                  <a:pt x="3202318" y="693554"/>
                  <a:pt x="2938338" y="677399"/>
                  <a:pt x="2754788" y="704336"/>
                </a:cubicBezTo>
                <a:cubicBezTo>
                  <a:pt x="2571238" y="731273"/>
                  <a:pt x="2404159" y="673456"/>
                  <a:pt x="2086150" y="704336"/>
                </a:cubicBezTo>
                <a:cubicBezTo>
                  <a:pt x="1768141" y="735216"/>
                  <a:pt x="1607258" y="717876"/>
                  <a:pt x="1457630" y="704336"/>
                </a:cubicBezTo>
                <a:cubicBezTo>
                  <a:pt x="1308002" y="690796"/>
                  <a:pt x="861112" y="712014"/>
                  <a:pt x="708756" y="704336"/>
                </a:cubicBezTo>
                <a:cubicBezTo>
                  <a:pt x="556400" y="696658"/>
                  <a:pt x="209866" y="718061"/>
                  <a:pt x="0" y="704336"/>
                </a:cubicBezTo>
                <a:cubicBezTo>
                  <a:pt x="-7924" y="620054"/>
                  <a:pt x="-12615" y="480898"/>
                  <a:pt x="0" y="366255"/>
                </a:cubicBezTo>
                <a:cubicBezTo>
                  <a:pt x="12615" y="251612"/>
                  <a:pt x="-17536" y="176509"/>
                  <a:pt x="0" y="0"/>
                </a:cubicBezTo>
                <a:close/>
              </a:path>
            </a:pathLst>
          </a:custGeom>
          <a:noFill/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24329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33EEDC-6B5C-F4F2-2D1E-01EF338E7E05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B5DF09-7021-0536-5957-31D0EA5AC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0" t="18198" b="17325"/>
          <a:stretch/>
        </p:blipFill>
        <p:spPr>
          <a:xfrm>
            <a:off x="1014277" y="975601"/>
            <a:ext cx="9038155" cy="49068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E112909-0DBD-9BE6-3DBF-E57769F2DD89}"/>
              </a:ext>
            </a:extLst>
          </p:cNvPr>
          <p:cNvSpPr txBox="1"/>
          <p:nvPr/>
        </p:nvSpPr>
        <p:spPr>
          <a:xfrm>
            <a:off x="1442144" y="5890940"/>
            <a:ext cx="55260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¿Qué actividad realiza con mayor frecuencia cuando visita Unicentro? </a:t>
            </a:r>
            <a:endParaRPr lang="es-ES_tradnl" sz="24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3901B91-35A3-B75C-DEF4-495B54B33509}"/>
              </a:ext>
            </a:extLst>
          </p:cNvPr>
          <p:cNvSpPr txBox="1"/>
          <p:nvPr/>
        </p:nvSpPr>
        <p:spPr>
          <a:xfrm>
            <a:off x="5544167" y="975600"/>
            <a:ext cx="6059837" cy="1200329"/>
          </a:xfrm>
          <a:prstGeom prst="rect">
            <a:avLst/>
          </a:prstGeom>
          <a:ln>
            <a:solidFill>
              <a:srgbClr val="EF425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2400" b="1" dirty="0"/>
              <a:t>La seguridad, limpieza, zonas verdes y comodidad de las instalaciones son factores altamente valorados .</a:t>
            </a:r>
          </a:p>
        </p:txBody>
      </p:sp>
    </p:spTree>
    <p:extLst>
      <p:ext uri="{BB962C8B-B14F-4D97-AF65-F5344CB8AC3E}">
        <p14:creationId xmlns:p14="http://schemas.microsoft.com/office/powerpoint/2010/main" val="1885959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1BC30DD-CFC5-8FBF-8288-6F41D39C5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546" y="1803399"/>
            <a:ext cx="3251200" cy="3251200"/>
          </a:xfrm>
          <a:prstGeom prst="rect">
            <a:avLst/>
          </a:prstGeom>
        </p:spPr>
      </p:pic>
      <p:sp>
        <p:nvSpPr>
          <p:cNvPr id="16" name="Triángulo rectángulo 15">
            <a:extLst>
              <a:ext uri="{FF2B5EF4-FFF2-40B4-BE49-F238E27FC236}">
                <a16:creationId xmlns:a16="http://schemas.microsoft.com/office/drawing/2014/main" id="{61775AC2-C703-691F-BCFB-A888CB08536B}"/>
              </a:ext>
            </a:extLst>
          </p:cNvPr>
          <p:cNvSpPr/>
          <p:nvPr/>
        </p:nvSpPr>
        <p:spPr>
          <a:xfrm>
            <a:off x="0" y="0"/>
            <a:ext cx="6965092" cy="6858000"/>
          </a:xfrm>
          <a:prstGeom prst="rtTriangle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Triángulo rectángulo 16">
            <a:extLst>
              <a:ext uri="{FF2B5EF4-FFF2-40B4-BE49-F238E27FC236}">
                <a16:creationId xmlns:a16="http://schemas.microsoft.com/office/drawing/2014/main" id="{6BA8A172-7DC0-A580-572D-E04248754644}"/>
              </a:ext>
            </a:extLst>
          </p:cNvPr>
          <p:cNvSpPr/>
          <p:nvPr/>
        </p:nvSpPr>
        <p:spPr>
          <a:xfrm rot="10800000">
            <a:off x="5226908" y="-1"/>
            <a:ext cx="6965092" cy="6858000"/>
          </a:xfrm>
          <a:prstGeom prst="rtTriangle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53794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7E8BF7C-539F-50CE-AA24-1BA89F5F2D59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A091310-82ED-167E-CC49-0BE783F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78" y="737610"/>
            <a:ext cx="10122244" cy="603320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7F61F49-003E-F62F-3461-3DA2C3989565}"/>
              </a:ext>
            </a:extLst>
          </p:cNvPr>
          <p:cNvSpPr txBox="1"/>
          <p:nvPr/>
        </p:nvSpPr>
        <p:spPr>
          <a:xfrm>
            <a:off x="2716427" y="100229"/>
            <a:ext cx="4153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¿Qué tan importante es la ubicación del centro comercial para usted? </a:t>
            </a:r>
            <a:endParaRPr lang="es-ES_tradnl" sz="16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A35D4D6-9882-1ACE-EA86-D8477A27DA14}"/>
              </a:ext>
            </a:extLst>
          </p:cNvPr>
          <p:cNvSpPr txBox="1"/>
          <p:nvPr/>
        </p:nvSpPr>
        <p:spPr>
          <a:xfrm>
            <a:off x="7014520" y="100229"/>
            <a:ext cx="43773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¿Qué tan importante son las instalaciones del centro comercial para usted? </a:t>
            </a:r>
            <a:endParaRPr lang="es-ES_tradnl" sz="1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E370EEE-A835-2070-806E-E5B82D87F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833" y="3754212"/>
            <a:ext cx="2655330" cy="265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3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7E8BF7C-539F-50CE-AA24-1BA89F5F2D59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624109-DDEB-6AD2-63B4-2BF6771D0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51" y="734190"/>
            <a:ext cx="11572149" cy="538962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0374F36-7167-E6A4-2B25-F210547AC540}"/>
              </a:ext>
            </a:extLst>
          </p:cNvPr>
          <p:cNvSpPr txBox="1"/>
          <p:nvPr/>
        </p:nvSpPr>
        <p:spPr>
          <a:xfrm>
            <a:off x="884514" y="215544"/>
            <a:ext cx="11042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¿Qué tipo de actividades realiza más frecuentemente en los centros comerciales? 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3034377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E45CCF6-B2A6-3E04-E934-EC38FEA47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51" y="1874947"/>
            <a:ext cx="8128733" cy="38956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2FFCEA6-AC57-075C-C2FA-B2C836D4C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584" y="2145113"/>
            <a:ext cx="3251200" cy="32512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4AC94A6-AECF-0B0E-C5B8-B6F2F012B83C}"/>
              </a:ext>
            </a:extLst>
          </p:cNvPr>
          <p:cNvSpPr txBox="1"/>
          <p:nvPr/>
        </p:nvSpPr>
        <p:spPr>
          <a:xfrm>
            <a:off x="974810" y="1434100"/>
            <a:ext cx="8013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¿Cuál de los siguientes centros comerciales es su favorito</a:t>
            </a:r>
            <a:r>
              <a:rPr lang="es-CO" sz="2400" dirty="0">
                <a:effectLst/>
              </a:rPr>
              <a:t>?</a:t>
            </a:r>
            <a:endParaRPr lang="es-ES_tradnl" sz="24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2599847-6BB2-287A-2F67-E03372812364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32181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7E8BF7C-539F-50CE-AA24-1BA89F5F2D59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C95B9E-8F15-7C06-F63E-789B074A8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33" y="2253391"/>
            <a:ext cx="2423984" cy="242398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9B32CF-5DFF-38BD-E5D5-6E304994D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694" y="2217007"/>
            <a:ext cx="2423984" cy="24239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934F169-FCE5-F5CC-0A27-E456169F9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755" y="2217007"/>
            <a:ext cx="2423984" cy="24239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7135576-FDAA-31E7-6020-9FE6D3EC9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9816" y="2217007"/>
            <a:ext cx="2423984" cy="242398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DA96872-A622-E60F-90BB-067FFC85A6A1}"/>
              </a:ext>
            </a:extLst>
          </p:cNvPr>
          <p:cNvSpPr txBox="1"/>
          <p:nvPr/>
        </p:nvSpPr>
        <p:spPr>
          <a:xfrm>
            <a:off x="1093573" y="572700"/>
            <a:ext cx="98090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Las actividades que realizan los usuarios con mayor frecuencia cuando visitan Unicentro se distribuyen de la siguiente manera</a:t>
            </a:r>
            <a:endParaRPr lang="es-ES_tradnl" sz="2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BDCCA99-190F-7A08-0DA6-F950EE5A08DB}"/>
              </a:ext>
            </a:extLst>
          </p:cNvPr>
          <p:cNvSpPr txBox="1"/>
          <p:nvPr/>
        </p:nvSpPr>
        <p:spPr>
          <a:xfrm>
            <a:off x="6711962" y="5056237"/>
            <a:ext cx="152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b="1" dirty="0">
                <a:solidFill>
                  <a:srgbClr val="EF4252"/>
                </a:solidFill>
                <a:latin typeface="+mj-lt"/>
              </a:rPr>
              <a:t>26.68%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2CA0BD1-E551-2692-43B8-1EC796D35E37}"/>
              </a:ext>
            </a:extLst>
          </p:cNvPr>
          <p:cNvSpPr txBox="1"/>
          <p:nvPr/>
        </p:nvSpPr>
        <p:spPr>
          <a:xfrm>
            <a:off x="9381023" y="5095316"/>
            <a:ext cx="152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b="1" dirty="0">
                <a:solidFill>
                  <a:srgbClr val="EF4252"/>
                </a:solidFill>
                <a:latin typeface="+mj-lt"/>
              </a:rPr>
              <a:t>15.23%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9FDE715-D697-3F04-6566-61356A7073C3}"/>
              </a:ext>
            </a:extLst>
          </p:cNvPr>
          <p:cNvSpPr txBox="1"/>
          <p:nvPr/>
        </p:nvSpPr>
        <p:spPr>
          <a:xfrm>
            <a:off x="4042901" y="5095316"/>
            <a:ext cx="152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b="1" dirty="0">
                <a:solidFill>
                  <a:srgbClr val="EF4252"/>
                </a:solidFill>
                <a:latin typeface="+mj-lt"/>
              </a:rPr>
              <a:t>26.65%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1E12BB-B84C-DB5B-5BA0-4B4390F3D740}"/>
              </a:ext>
            </a:extLst>
          </p:cNvPr>
          <p:cNvSpPr txBox="1"/>
          <p:nvPr/>
        </p:nvSpPr>
        <p:spPr>
          <a:xfrm>
            <a:off x="1373840" y="5084968"/>
            <a:ext cx="152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b="1" dirty="0">
                <a:solidFill>
                  <a:srgbClr val="EF4252"/>
                </a:solidFill>
                <a:latin typeface="+mj-lt"/>
              </a:rPr>
              <a:t>24.37%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33466CD-08BA-3183-0CA2-256168AF1E33}"/>
              </a:ext>
            </a:extLst>
          </p:cNvPr>
          <p:cNvSpPr txBox="1"/>
          <p:nvPr/>
        </p:nvSpPr>
        <p:spPr>
          <a:xfrm>
            <a:off x="4219314" y="5784333"/>
            <a:ext cx="114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Compras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EFA97A3-28B0-7D28-692C-123F07FCF888}"/>
              </a:ext>
            </a:extLst>
          </p:cNvPr>
          <p:cNvSpPr txBox="1"/>
          <p:nvPr/>
        </p:nvSpPr>
        <p:spPr>
          <a:xfrm>
            <a:off x="1093573" y="5798061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Comer en restaurantes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AE8780D-CB02-91E4-8865-6AB52E4235B6}"/>
              </a:ext>
            </a:extLst>
          </p:cNvPr>
          <p:cNvSpPr txBox="1"/>
          <p:nvPr/>
        </p:nvSpPr>
        <p:spPr>
          <a:xfrm>
            <a:off x="5850869" y="5798061"/>
            <a:ext cx="347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Actividades de entretenimiento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47CECCB-3AFC-EFC2-651F-9BE9D653E1EF}"/>
              </a:ext>
            </a:extLst>
          </p:cNvPr>
          <p:cNvSpPr txBox="1"/>
          <p:nvPr/>
        </p:nvSpPr>
        <p:spPr>
          <a:xfrm>
            <a:off x="9811973" y="5784333"/>
            <a:ext cx="115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Servicios</a:t>
            </a:r>
          </a:p>
        </p:txBody>
      </p:sp>
    </p:spTree>
    <p:extLst>
      <p:ext uri="{BB962C8B-B14F-4D97-AF65-F5344CB8AC3E}">
        <p14:creationId xmlns:p14="http://schemas.microsoft.com/office/powerpoint/2010/main" val="3384339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7E8BF7C-539F-50CE-AA24-1BA89F5F2D59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1474663-B7EE-93F7-9E17-6E7013732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211" y="1988750"/>
            <a:ext cx="3251200" cy="32512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C405945-8B58-4E12-233B-8DD344C8A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4257"/>
            <a:ext cx="8466438" cy="454980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E57BF09-2511-18EF-F436-4BC482E1440F}"/>
              </a:ext>
            </a:extLst>
          </p:cNvPr>
          <p:cNvSpPr txBox="1"/>
          <p:nvPr/>
        </p:nvSpPr>
        <p:spPr>
          <a:xfrm>
            <a:off x="838201" y="598017"/>
            <a:ext cx="90842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 las personas que dijeron visitar</a:t>
            </a:r>
            <a:r>
              <a:rPr lang="es-CO" sz="1800" b="1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CO" sz="1800" b="1" kern="0" dirty="0">
                <a:solidFill>
                  <a:srgbClr val="EF425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UNICENTRO </a:t>
            </a:r>
            <a:r>
              <a:rPr lang="es-CO" sz="18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para alguna de la</a:t>
            </a:r>
            <a:r>
              <a:rPr lang="es-CO" kern="0" dirty="0"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 actividades mencionadas anteriormente cerca del    </a:t>
            </a:r>
            <a:r>
              <a:rPr lang="es-CO" sz="3600" b="1" kern="0" dirty="0">
                <a:solidFill>
                  <a:srgbClr val="EF4252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90% </a:t>
            </a:r>
            <a:r>
              <a:rPr lang="es-CO" kern="0" dirty="0"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 encuentra satisfecha con la experiencia ofrecida por la Ciudadela comercial.</a:t>
            </a:r>
            <a:endParaRPr lang="es-ES_tradnl" dirty="0">
              <a:solidFill>
                <a:srgbClr val="EF4252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B8DEFD4-320A-B47F-9BD4-A5F6E1E897EF}"/>
              </a:ext>
            </a:extLst>
          </p:cNvPr>
          <p:cNvSpPr/>
          <p:nvPr/>
        </p:nvSpPr>
        <p:spPr>
          <a:xfrm>
            <a:off x="5148290" y="902042"/>
            <a:ext cx="1198606" cy="617838"/>
          </a:xfrm>
          <a:custGeom>
            <a:avLst/>
            <a:gdLst>
              <a:gd name="connsiteX0" fmla="*/ 0 w 1198606"/>
              <a:gd name="connsiteY0" fmla="*/ 0 h 617838"/>
              <a:gd name="connsiteX1" fmla="*/ 611289 w 1198606"/>
              <a:gd name="connsiteY1" fmla="*/ 0 h 617838"/>
              <a:gd name="connsiteX2" fmla="*/ 1198606 w 1198606"/>
              <a:gd name="connsiteY2" fmla="*/ 0 h 617838"/>
              <a:gd name="connsiteX3" fmla="*/ 1198606 w 1198606"/>
              <a:gd name="connsiteY3" fmla="*/ 321276 h 617838"/>
              <a:gd name="connsiteX4" fmla="*/ 1198606 w 1198606"/>
              <a:gd name="connsiteY4" fmla="*/ 617838 h 617838"/>
              <a:gd name="connsiteX5" fmla="*/ 623275 w 1198606"/>
              <a:gd name="connsiteY5" fmla="*/ 617838 h 617838"/>
              <a:gd name="connsiteX6" fmla="*/ 0 w 1198606"/>
              <a:gd name="connsiteY6" fmla="*/ 617838 h 617838"/>
              <a:gd name="connsiteX7" fmla="*/ 0 w 1198606"/>
              <a:gd name="connsiteY7" fmla="*/ 302741 h 617838"/>
              <a:gd name="connsiteX8" fmla="*/ 0 w 1198606"/>
              <a:gd name="connsiteY8" fmla="*/ 0 h 61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606" h="617838" extrusionOk="0">
                <a:moveTo>
                  <a:pt x="0" y="0"/>
                </a:moveTo>
                <a:cubicBezTo>
                  <a:pt x="164049" y="-36768"/>
                  <a:pt x="394286" y="68816"/>
                  <a:pt x="611289" y="0"/>
                </a:cubicBezTo>
                <a:cubicBezTo>
                  <a:pt x="828292" y="-68816"/>
                  <a:pt x="982510" y="33390"/>
                  <a:pt x="1198606" y="0"/>
                </a:cubicBezTo>
                <a:cubicBezTo>
                  <a:pt x="1211261" y="157892"/>
                  <a:pt x="1188069" y="185503"/>
                  <a:pt x="1198606" y="321276"/>
                </a:cubicBezTo>
                <a:cubicBezTo>
                  <a:pt x="1209143" y="457049"/>
                  <a:pt x="1173567" y="473999"/>
                  <a:pt x="1198606" y="617838"/>
                </a:cubicBezTo>
                <a:cubicBezTo>
                  <a:pt x="916123" y="637336"/>
                  <a:pt x="838625" y="605864"/>
                  <a:pt x="623275" y="617838"/>
                </a:cubicBezTo>
                <a:cubicBezTo>
                  <a:pt x="407925" y="629812"/>
                  <a:pt x="234797" y="595203"/>
                  <a:pt x="0" y="617838"/>
                </a:cubicBezTo>
                <a:cubicBezTo>
                  <a:pt x="-35150" y="481349"/>
                  <a:pt x="23558" y="444299"/>
                  <a:pt x="0" y="302741"/>
                </a:cubicBezTo>
                <a:cubicBezTo>
                  <a:pt x="-23558" y="161183"/>
                  <a:pt x="15774" y="80623"/>
                  <a:pt x="0" y="0"/>
                </a:cubicBezTo>
                <a:close/>
              </a:path>
            </a:pathLst>
          </a:custGeom>
          <a:noFill/>
          <a:ln>
            <a:solidFill>
              <a:srgbClr val="EF4252"/>
            </a:solidFill>
            <a:extLst>
              <a:ext uri="{C807C97D-BFC1-408E-A445-0C87EB9F89A2}">
                <ask:lineSketchStyleProps xmlns:ask="http://schemas.microsoft.com/office/drawing/2018/sketchyshapes" sd="13638879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0A1479C-3817-7B8C-AA0F-F2C3DB33E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64982">
            <a:off x="6144540" y="1269963"/>
            <a:ext cx="1785864" cy="178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1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0204FBF-E87A-B3BE-7816-B8B00D21EE64}"/>
              </a:ext>
            </a:extLst>
          </p:cNvPr>
          <p:cNvSpPr/>
          <p:nvPr/>
        </p:nvSpPr>
        <p:spPr>
          <a:xfrm>
            <a:off x="0" y="0"/>
            <a:ext cx="61223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01AC0CC-38BB-48B1-1EBA-339D02F05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08" y="589555"/>
            <a:ext cx="8218614" cy="567889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2520707-28C3-EB68-A224-5C365D3F1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805" y="3200830"/>
            <a:ext cx="2452130" cy="245213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C2CD9EE7-8CEF-2241-CFE8-5173B8EB91F6}"/>
              </a:ext>
            </a:extLst>
          </p:cNvPr>
          <p:cNvSpPr txBox="1"/>
          <p:nvPr/>
        </p:nvSpPr>
        <p:spPr>
          <a:xfrm>
            <a:off x="9119287" y="1628507"/>
            <a:ext cx="2953264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b="1" kern="0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 cerca de un </a:t>
            </a:r>
            <a:r>
              <a:rPr lang="es-CO" sz="3600" b="1" kern="0" dirty="0"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80% </a:t>
            </a:r>
            <a:r>
              <a:rPr lang="es-CO" sz="2400" b="1" kern="0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los usuarios</a:t>
            </a:r>
            <a:r>
              <a:rPr lang="es-CO" sz="2400" b="1" kern="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CO" sz="2400" b="1" kern="0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están completamente dispuestos a</a:t>
            </a:r>
            <a:r>
              <a:rPr lang="es-CO" sz="2400" b="1" kern="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recomendar </a:t>
            </a:r>
            <a:r>
              <a:rPr lang="es-CO" sz="2400" b="1" kern="0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 ciudadela </a:t>
            </a:r>
            <a:r>
              <a:rPr lang="es-CO" sz="2400" b="1" kern="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comercial Unicentro </a:t>
            </a:r>
            <a:endParaRPr lang="es-ES_tradnl" sz="2400" b="1" dirty="0">
              <a:solidFill>
                <a:schemeClr val="bg1"/>
              </a:solidFill>
            </a:endParaRP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46F9F58B-BB0B-8271-F936-511ACD5023AC}"/>
              </a:ext>
            </a:extLst>
          </p:cNvPr>
          <p:cNvSpPr/>
          <p:nvPr/>
        </p:nvSpPr>
        <p:spPr>
          <a:xfrm>
            <a:off x="8971005" y="1359243"/>
            <a:ext cx="3101546" cy="401594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Freeform 2">
            <a:extLst>
              <a:ext uri="{FF2B5EF4-FFF2-40B4-BE49-F238E27FC236}">
                <a16:creationId xmlns:a16="http://schemas.microsoft.com/office/drawing/2014/main" id="{22E16B57-8D0F-3205-B6BE-7A921C184AA4}"/>
              </a:ext>
            </a:extLst>
          </p:cNvPr>
          <p:cNvSpPr/>
          <p:nvPr/>
        </p:nvSpPr>
        <p:spPr>
          <a:xfrm>
            <a:off x="9921100" y="5029535"/>
            <a:ext cx="2270900" cy="2271498"/>
          </a:xfrm>
          <a:custGeom>
            <a:avLst/>
            <a:gdLst/>
            <a:ahLst/>
            <a:cxnLst/>
            <a:rect l="l" t="t" r="r" b="b"/>
            <a:pathLst>
              <a:path w="3230966" h="3230966">
                <a:moveTo>
                  <a:pt x="0" y="0"/>
                </a:moveTo>
                <a:lnTo>
                  <a:pt x="3230966" y="0"/>
                </a:lnTo>
                <a:lnTo>
                  <a:pt x="3230966" y="3230967"/>
                </a:lnTo>
                <a:lnTo>
                  <a:pt x="0" y="32309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A56F2B0A-D436-7004-D771-61DC6B3D89C7}"/>
              </a:ext>
            </a:extLst>
          </p:cNvPr>
          <p:cNvSpPr/>
          <p:nvPr/>
        </p:nvSpPr>
        <p:spPr>
          <a:xfrm>
            <a:off x="803189" y="827903"/>
            <a:ext cx="2557849" cy="531340"/>
          </a:xfrm>
          <a:prstGeom prst="rect">
            <a:avLst/>
          </a:prstGeom>
          <a:noFill/>
          <a:ln w="38100"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76624933-2B99-A3FA-98C0-6B2133E48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1100" y="233044"/>
            <a:ext cx="980503" cy="98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7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0204FBF-E87A-B3BE-7816-B8B00D21EE64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9F43DC0-2B93-8C90-A1A2-7C5D5321B5FE}"/>
              </a:ext>
            </a:extLst>
          </p:cNvPr>
          <p:cNvSpPr txBox="1"/>
          <p:nvPr/>
        </p:nvSpPr>
        <p:spPr>
          <a:xfrm>
            <a:off x="794928" y="413432"/>
            <a:ext cx="46337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¿considerarían a Unicentro como una opción para su compra?</a:t>
            </a:r>
            <a:r>
              <a:rPr lang="es-CO" sz="2400" dirty="0">
                <a:effectLst/>
              </a:rPr>
              <a:t> </a:t>
            </a:r>
            <a:endParaRPr lang="es-ES_tradnl" sz="24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39CD36A-429E-699F-06CD-361AA39AE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865" y="4184600"/>
            <a:ext cx="2557068" cy="255706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6567D30-54B4-BA50-FCAB-FF064871E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65" t="8804" r="7685" b="7427"/>
          <a:stretch/>
        </p:blipFill>
        <p:spPr>
          <a:xfrm>
            <a:off x="794928" y="1394866"/>
            <a:ext cx="4153432" cy="339072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65C008A-AB3F-571B-0EE3-B5E51CF6858A}"/>
              </a:ext>
            </a:extLst>
          </p:cNvPr>
          <p:cNvSpPr txBox="1"/>
          <p:nvPr/>
        </p:nvSpPr>
        <p:spPr>
          <a:xfrm>
            <a:off x="6180438" y="1394866"/>
            <a:ext cx="6011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¿Ha habido alguna experiencia negativa en Unicentro que le haya hecho considerar no volver? </a:t>
            </a:r>
            <a:endParaRPr lang="es-ES_tradnl" sz="24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C55ABB3-9BF6-A3C2-06B2-A2D774B997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37" t="7985" r="6889" b="8247"/>
          <a:stretch/>
        </p:blipFill>
        <p:spPr>
          <a:xfrm>
            <a:off x="7243642" y="2372222"/>
            <a:ext cx="4603964" cy="378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30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70CA5-BAE8-112B-CD12-C388FCBEA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CONTENIDO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D495201-95C7-3951-890E-0A8625F18721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6D6A27F-507A-1E08-33E3-FBBA72F10468}"/>
              </a:ext>
            </a:extLst>
          </p:cNvPr>
          <p:cNvSpPr txBox="1"/>
          <p:nvPr/>
        </p:nvSpPr>
        <p:spPr>
          <a:xfrm>
            <a:off x="986626" y="1816442"/>
            <a:ext cx="5344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EF4252"/>
              </a:buClr>
              <a:buFont typeface="+mj-lt"/>
              <a:buAutoNum type="arabicPeriod"/>
            </a:pPr>
            <a:r>
              <a:rPr lang="es-ES_tradnl" dirty="0"/>
              <a:t>Población de estudio</a:t>
            </a:r>
          </a:p>
          <a:p>
            <a:pPr marL="342900" indent="-342900">
              <a:buClr>
                <a:srgbClr val="EF4252"/>
              </a:buClr>
              <a:buFont typeface="+mj-lt"/>
              <a:buAutoNum type="arabicPeriod"/>
            </a:pPr>
            <a:r>
              <a:rPr lang="es-ES_tradnl" dirty="0"/>
              <a:t>Exploración de la ciudadela comercial Unicentro</a:t>
            </a:r>
          </a:p>
          <a:p>
            <a:pPr marL="342900" indent="-342900">
              <a:buClr>
                <a:srgbClr val="EF4252"/>
              </a:buClr>
              <a:buSzPct val="100000"/>
              <a:buFont typeface="+mj-lt"/>
              <a:buAutoNum type="arabicPeriod"/>
            </a:pPr>
            <a:r>
              <a:rPr lang="es-ES_tradnl" dirty="0"/>
              <a:t>Evaluación de oferta, servicios y percepciones</a:t>
            </a:r>
          </a:p>
          <a:p>
            <a:pPr marL="342900" indent="-342900">
              <a:buClr>
                <a:srgbClr val="EF4252"/>
              </a:buClr>
              <a:buFont typeface="+mj-lt"/>
              <a:buAutoNum type="arabicPeriod"/>
            </a:pPr>
            <a:r>
              <a:rPr lang="es-ES_tradnl" dirty="0"/>
              <a:t>Evaluación de publicidad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3DE247B-5DEB-D034-8719-D763D46E60C3}"/>
              </a:ext>
            </a:extLst>
          </p:cNvPr>
          <p:cNvSpPr txBox="1"/>
          <p:nvPr/>
        </p:nvSpPr>
        <p:spPr>
          <a:xfrm>
            <a:off x="986626" y="3428999"/>
            <a:ext cx="60694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latin typeface="+mj-lt"/>
              </a:rPr>
              <a:t>Ficha técnica</a:t>
            </a:r>
          </a:p>
          <a:p>
            <a:endParaRPr lang="es-ES_tradnl" dirty="0"/>
          </a:p>
          <a:p>
            <a:pPr marL="342900" indent="-342900">
              <a:buFont typeface="+mj-lt"/>
              <a:buAutoNum type="arabicPeriod"/>
            </a:pPr>
            <a:r>
              <a:rPr lang="es-ES_tradnl" dirty="0"/>
              <a:t>Tamaño de la muestra: 384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dirty="0"/>
              <a:t>Población objetivo: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dirty="0"/>
              <a:t>Personas mayores de 18 años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dirty="0"/>
              <a:t>Personas que viven en el área metropolitana de Cali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dirty="0"/>
              <a:t>Personas del NSE 2,3,4,5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dirty="0"/>
              <a:t>Fecha de recolección: 03-julio a 03-agosto</a:t>
            </a:r>
          </a:p>
          <a:p>
            <a:endParaRPr lang="es-ES_tradnl" dirty="0"/>
          </a:p>
        </p:txBody>
      </p:sp>
      <p:pic>
        <p:nvPicPr>
          <p:cNvPr id="7170" name="Picture 2" descr="Foto de Centro Comercial UNICENTRO, Cali: Fuente - Tripadvisor">
            <a:extLst>
              <a:ext uri="{FF2B5EF4-FFF2-40B4-BE49-F238E27FC236}">
                <a16:creationId xmlns:a16="http://schemas.microsoft.com/office/drawing/2014/main" id="{591046EA-DADC-1907-DB02-7F8F25A1F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20" y="0"/>
            <a:ext cx="51358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32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0204FBF-E87A-B3BE-7816-B8B00D21EE64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95F91C-ED67-1139-5C4D-8AF3F2A37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04" y="2084326"/>
            <a:ext cx="8232572" cy="38342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330DFEA-451F-90BE-8952-26D44C5E2A90}"/>
              </a:ext>
            </a:extLst>
          </p:cNvPr>
          <p:cNvSpPr txBox="1"/>
          <p:nvPr/>
        </p:nvSpPr>
        <p:spPr>
          <a:xfrm>
            <a:off x="838199" y="1253329"/>
            <a:ext cx="77723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¿Hay algún aspecto de Unicentro le haya molestado o le haya hecho considerar no volver? </a:t>
            </a:r>
            <a:endParaRPr lang="es-ES_tradnl" sz="2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C599680-18F3-6CD7-83A8-2CEF1EFA2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617" y="2499823"/>
            <a:ext cx="3057075" cy="30570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7A73EB6-8F7F-ED20-FA51-DD994051421E}"/>
              </a:ext>
            </a:extLst>
          </p:cNvPr>
          <p:cNvSpPr txBox="1"/>
          <p:nvPr/>
        </p:nvSpPr>
        <p:spPr>
          <a:xfrm>
            <a:off x="8379792" y="468499"/>
            <a:ext cx="39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rgbClr val="EF4252"/>
                </a:solidFill>
              </a:rPr>
              <a:t>Problema con los lectores de salida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6F9D3DB-7DE3-F5DA-EF37-1329AF10872C}"/>
              </a:ext>
            </a:extLst>
          </p:cNvPr>
          <p:cNvSpPr txBox="1"/>
          <p:nvPr/>
        </p:nvSpPr>
        <p:spPr>
          <a:xfrm>
            <a:off x="1069003" y="5981247"/>
            <a:ext cx="7310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rgbClr val="EF4252"/>
                </a:solidFill>
              </a:rPr>
              <a:t>Costo del parqueadero, significativamente más alto comparado con otros centros comerciales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83A4193-4D40-13C4-F3CE-81A29106E065}"/>
              </a:ext>
            </a:extLst>
          </p:cNvPr>
          <p:cNvSpPr/>
          <p:nvPr/>
        </p:nvSpPr>
        <p:spPr>
          <a:xfrm>
            <a:off x="976184" y="2499823"/>
            <a:ext cx="7634413" cy="396223"/>
          </a:xfrm>
          <a:custGeom>
            <a:avLst/>
            <a:gdLst>
              <a:gd name="connsiteX0" fmla="*/ 0 w 7634413"/>
              <a:gd name="connsiteY0" fmla="*/ 0 h 396223"/>
              <a:gd name="connsiteX1" fmla="*/ 7634413 w 7634413"/>
              <a:gd name="connsiteY1" fmla="*/ 0 h 396223"/>
              <a:gd name="connsiteX2" fmla="*/ 7634413 w 7634413"/>
              <a:gd name="connsiteY2" fmla="*/ 396223 h 396223"/>
              <a:gd name="connsiteX3" fmla="*/ 0 w 7634413"/>
              <a:gd name="connsiteY3" fmla="*/ 396223 h 396223"/>
              <a:gd name="connsiteX4" fmla="*/ 0 w 7634413"/>
              <a:gd name="connsiteY4" fmla="*/ 0 h 39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4413" h="396223" extrusionOk="0">
                <a:moveTo>
                  <a:pt x="0" y="0"/>
                </a:moveTo>
                <a:cubicBezTo>
                  <a:pt x="2526992" y="-49439"/>
                  <a:pt x="4813820" y="-131377"/>
                  <a:pt x="7634413" y="0"/>
                </a:cubicBezTo>
                <a:cubicBezTo>
                  <a:pt x="7669699" y="196512"/>
                  <a:pt x="7610750" y="311434"/>
                  <a:pt x="7634413" y="396223"/>
                </a:cubicBezTo>
                <a:cubicBezTo>
                  <a:pt x="6426933" y="357367"/>
                  <a:pt x="3116803" y="439255"/>
                  <a:pt x="0" y="396223"/>
                </a:cubicBezTo>
                <a:cubicBezTo>
                  <a:pt x="33384" y="337821"/>
                  <a:pt x="32748" y="84786"/>
                  <a:pt x="0" y="0"/>
                </a:cubicBezTo>
                <a:close/>
              </a:path>
            </a:pathLst>
          </a:custGeom>
          <a:noFill/>
          <a:ln w="38100">
            <a:solidFill>
              <a:srgbClr val="EF4252"/>
            </a:solidFill>
            <a:extLst>
              <a:ext uri="{C807C97D-BFC1-408E-A445-0C87EB9F89A2}">
                <ask:lineSketchStyleProps xmlns:ask="http://schemas.microsoft.com/office/drawing/2018/sketchyshapes" sd="280147036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1668E9BB-8DD6-32CA-C416-3587B435C61A}"/>
              </a:ext>
            </a:extLst>
          </p:cNvPr>
          <p:cNvSpPr/>
          <p:nvPr/>
        </p:nvSpPr>
        <p:spPr>
          <a:xfrm rot="-3294569">
            <a:off x="8416487" y="1482081"/>
            <a:ext cx="2016387" cy="604628"/>
          </a:xfrm>
          <a:custGeom>
            <a:avLst/>
            <a:gdLst/>
            <a:ahLst/>
            <a:cxnLst/>
            <a:rect l="l" t="t" r="r" b="b"/>
            <a:pathLst>
              <a:path w="1535945" h="433905">
                <a:moveTo>
                  <a:pt x="0" y="0"/>
                </a:moveTo>
                <a:lnTo>
                  <a:pt x="1535945" y="0"/>
                </a:lnTo>
                <a:lnTo>
                  <a:pt x="1535945" y="433905"/>
                </a:lnTo>
                <a:lnTo>
                  <a:pt x="0" y="433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FD4A62B9-C044-0A54-BEA0-A064A31AEE70}"/>
              </a:ext>
            </a:extLst>
          </p:cNvPr>
          <p:cNvSpPr/>
          <p:nvPr/>
        </p:nvSpPr>
        <p:spPr>
          <a:xfrm rot="7003896" flipV="1">
            <a:off x="5268636" y="4144208"/>
            <a:ext cx="3379841" cy="663193"/>
          </a:xfrm>
          <a:custGeom>
            <a:avLst/>
            <a:gdLst/>
            <a:ahLst/>
            <a:cxnLst/>
            <a:rect l="l" t="t" r="r" b="b"/>
            <a:pathLst>
              <a:path w="1535945" h="433905">
                <a:moveTo>
                  <a:pt x="0" y="0"/>
                </a:moveTo>
                <a:lnTo>
                  <a:pt x="1535945" y="0"/>
                </a:lnTo>
                <a:lnTo>
                  <a:pt x="1535945" y="433905"/>
                </a:lnTo>
                <a:lnTo>
                  <a:pt x="0" y="433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37343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2BA5711-2577-9EB2-0DF6-DC7428D0C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07984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EEAE07E-4E08-76D8-B6AC-6DF1CA81E993}"/>
              </a:ext>
            </a:extLst>
          </p:cNvPr>
          <p:cNvSpPr/>
          <p:nvPr/>
        </p:nvSpPr>
        <p:spPr>
          <a:xfrm>
            <a:off x="11084011" y="148281"/>
            <a:ext cx="1223319" cy="6536724"/>
          </a:xfrm>
          <a:prstGeom prst="rect">
            <a:avLst/>
          </a:prstGeom>
          <a:noFill/>
          <a:ln w="28575"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BBBE151-5C60-BB72-6D14-3982E6B33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049" y="1436816"/>
            <a:ext cx="398506" cy="39850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4C36454-80FF-C256-14FA-E43E3265B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022" y="650102"/>
            <a:ext cx="398506" cy="39850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EDC7441-4151-3E9E-70D3-CC4DFBBC4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526" y="1038310"/>
            <a:ext cx="398506" cy="39850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3638D9B-359F-8C8B-EDC5-294B90C5C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764" y="2169984"/>
            <a:ext cx="398506" cy="39850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7A5B85B-D520-2AB6-1CFC-A76B1BDF9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032" y="3272138"/>
            <a:ext cx="408115" cy="40811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F14A8BA-294C-E94F-163B-519A03D39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85" y="5901724"/>
            <a:ext cx="398506" cy="39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63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D313860-A922-4FA4-B5E2-E8871F105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9D8E0EB-AC3C-572B-9579-C754CDC9BF08}"/>
              </a:ext>
            </a:extLst>
          </p:cNvPr>
          <p:cNvSpPr txBox="1"/>
          <p:nvPr/>
        </p:nvSpPr>
        <p:spPr>
          <a:xfrm>
            <a:off x="643466" y="753626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Evaluación de oferta, servicios y percepciones 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FD0FBFA-B43E-40C1-A6E4-B8823417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4341" y="1164128"/>
            <a:ext cx="569514" cy="569514"/>
          </a:xfrm>
          <a:prstGeom prst="ellipse">
            <a:avLst/>
          </a:prstGeom>
          <a:noFill/>
          <a:ln w="1016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99ACE06-2742-4366-B8DD-B1D27F4F3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2879" y="0"/>
            <a:ext cx="2123415" cy="1422481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E190E1-88E4-DAFF-153C-7F9EA2D661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4" b="-4"/>
          <a:stretch/>
        </p:blipFill>
        <p:spPr>
          <a:xfrm>
            <a:off x="6610266" y="2150583"/>
            <a:ext cx="3240592" cy="3240592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850C8B8-027D-7B15-14BE-6F61591E14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566" b="-8"/>
          <a:stretch/>
        </p:blipFill>
        <p:spPr>
          <a:xfrm>
            <a:off x="9490670" y="10"/>
            <a:ext cx="2701330" cy="2860786"/>
          </a:xfrm>
          <a:custGeom>
            <a:avLst/>
            <a:gdLst/>
            <a:ahLst/>
            <a:cxnLst/>
            <a:rect l="l" t="t" r="r" b="b"/>
            <a:pathLst>
              <a:path w="2701330" h="2860796">
                <a:moveTo>
                  <a:pt x="1381637" y="0"/>
                </a:moveTo>
                <a:lnTo>
                  <a:pt x="1481685" y="0"/>
                </a:lnTo>
                <a:lnTo>
                  <a:pt x="1578040" y="4866"/>
                </a:lnTo>
                <a:cubicBezTo>
                  <a:pt x="2059323" y="53742"/>
                  <a:pt x="2470132" y="341007"/>
                  <a:pt x="2690528" y="746720"/>
                </a:cubicBezTo>
                <a:lnTo>
                  <a:pt x="2701330" y="769143"/>
                </a:lnTo>
                <a:lnTo>
                  <a:pt x="2701330" y="2089127"/>
                </a:lnTo>
                <a:lnTo>
                  <a:pt x="2690528" y="2111550"/>
                </a:lnTo>
                <a:cubicBezTo>
                  <a:pt x="2448092" y="2557835"/>
                  <a:pt x="1975257" y="2860796"/>
                  <a:pt x="1431661" y="2860796"/>
                </a:cubicBezTo>
                <a:cubicBezTo>
                  <a:pt x="640976" y="2860796"/>
                  <a:pt x="0" y="2219820"/>
                  <a:pt x="0" y="1429135"/>
                </a:cubicBezTo>
                <a:cubicBezTo>
                  <a:pt x="0" y="687868"/>
                  <a:pt x="563358" y="78181"/>
                  <a:pt x="1285282" y="4866"/>
                </a:cubicBezTo>
                <a:close/>
              </a:path>
            </a:pathLst>
          </a:cu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54EDF5-7644-4A95-AB88-057FAB414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05035" y="3681981"/>
            <a:ext cx="0" cy="1597708"/>
          </a:xfrm>
          <a:prstGeom prst="line">
            <a:avLst/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19">
            <a:extLst>
              <a:ext uri="{FF2B5EF4-FFF2-40B4-BE49-F238E27FC236}">
                <a16:creationId xmlns:a16="http://schemas.microsoft.com/office/drawing/2014/main" id="{6802AE7A-B0C7-496D-940B-0E6C6ECC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646" y="3416839"/>
            <a:ext cx="662355" cy="1616463"/>
          </a:xfrm>
          <a:custGeom>
            <a:avLst/>
            <a:gdLst>
              <a:gd name="connsiteX0" fmla="*/ 662355 w 662355"/>
              <a:gd name="connsiteY0" fmla="*/ 0 h 1616463"/>
              <a:gd name="connsiteX1" fmla="*/ 662355 w 662355"/>
              <a:gd name="connsiteY1" fmla="*/ 1616463 h 1616463"/>
              <a:gd name="connsiteX2" fmla="*/ 658212 w 662355"/>
              <a:gd name="connsiteY2" fmla="*/ 1615830 h 1616463"/>
              <a:gd name="connsiteX3" fmla="*/ 0 w 662355"/>
              <a:gd name="connsiteY3" fmla="*/ 808231 h 1616463"/>
              <a:gd name="connsiteX4" fmla="*/ 658212 w 662355"/>
              <a:gd name="connsiteY4" fmla="*/ 632 h 161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355" h="1616463">
                <a:moveTo>
                  <a:pt x="662355" y="0"/>
                </a:moveTo>
                <a:lnTo>
                  <a:pt x="662355" y="1616463"/>
                </a:lnTo>
                <a:lnTo>
                  <a:pt x="658212" y="1615830"/>
                </a:lnTo>
                <a:cubicBezTo>
                  <a:pt x="282572" y="1538963"/>
                  <a:pt x="0" y="1206596"/>
                  <a:pt x="0" y="808231"/>
                </a:cubicBezTo>
                <a:cubicBezTo>
                  <a:pt x="0" y="409866"/>
                  <a:pt x="282572" y="77499"/>
                  <a:pt x="658212" y="632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1">
            <a:extLst>
              <a:ext uri="{FF2B5EF4-FFF2-40B4-BE49-F238E27FC236}">
                <a16:creationId xmlns:a16="http://schemas.microsoft.com/office/drawing/2014/main" id="{22DD1B47-C36B-4A09-A1B5-80A512623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646" y="3416839"/>
            <a:ext cx="662355" cy="1616463"/>
          </a:xfrm>
          <a:custGeom>
            <a:avLst/>
            <a:gdLst>
              <a:gd name="connsiteX0" fmla="*/ 662355 w 662355"/>
              <a:gd name="connsiteY0" fmla="*/ 0 h 1616463"/>
              <a:gd name="connsiteX1" fmla="*/ 662355 w 662355"/>
              <a:gd name="connsiteY1" fmla="*/ 1616463 h 1616463"/>
              <a:gd name="connsiteX2" fmla="*/ 658212 w 662355"/>
              <a:gd name="connsiteY2" fmla="*/ 1615830 h 1616463"/>
              <a:gd name="connsiteX3" fmla="*/ 0 w 662355"/>
              <a:gd name="connsiteY3" fmla="*/ 808231 h 1616463"/>
              <a:gd name="connsiteX4" fmla="*/ 658212 w 662355"/>
              <a:gd name="connsiteY4" fmla="*/ 632 h 161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355" h="1616463">
                <a:moveTo>
                  <a:pt x="662355" y="0"/>
                </a:moveTo>
                <a:lnTo>
                  <a:pt x="662355" y="1616463"/>
                </a:lnTo>
                <a:lnTo>
                  <a:pt x="658212" y="1615830"/>
                </a:lnTo>
                <a:cubicBezTo>
                  <a:pt x="282572" y="1538963"/>
                  <a:pt x="0" y="1206596"/>
                  <a:pt x="0" y="808231"/>
                </a:cubicBezTo>
                <a:cubicBezTo>
                  <a:pt x="0" y="409866"/>
                  <a:pt x="282572" y="77499"/>
                  <a:pt x="658212" y="632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23">
            <a:extLst>
              <a:ext uri="{FF2B5EF4-FFF2-40B4-BE49-F238E27FC236}">
                <a16:creationId xmlns:a16="http://schemas.microsoft.com/office/drawing/2014/main" id="{7ECD5C35-80E8-449F-8C7F-64975DE63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2879" y="6306952"/>
            <a:ext cx="1454378" cy="551049"/>
          </a:xfrm>
          <a:custGeom>
            <a:avLst/>
            <a:gdLst>
              <a:gd name="connsiteX0" fmla="*/ 780476 w 1560952"/>
              <a:gd name="connsiteY0" fmla="*/ 0 h 591429"/>
              <a:gd name="connsiteX1" fmla="*/ 1525548 w 1560952"/>
              <a:gd name="connsiteY1" fmla="*/ 480469 h 591429"/>
              <a:gd name="connsiteX2" fmla="*/ 1560952 w 1560952"/>
              <a:gd name="connsiteY2" fmla="*/ 591429 h 591429"/>
              <a:gd name="connsiteX3" fmla="*/ 0 w 1560952"/>
              <a:gd name="connsiteY3" fmla="*/ 591429 h 591429"/>
              <a:gd name="connsiteX4" fmla="*/ 35404 w 1560952"/>
              <a:gd name="connsiteY4" fmla="*/ 480469 h 591429"/>
              <a:gd name="connsiteX5" fmla="*/ 780476 w 1560952"/>
              <a:gd name="connsiteY5" fmla="*/ 0 h 59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0952" h="591429">
                <a:moveTo>
                  <a:pt x="780476" y="0"/>
                </a:moveTo>
                <a:cubicBezTo>
                  <a:pt x="1115417" y="0"/>
                  <a:pt x="1402793" y="198118"/>
                  <a:pt x="1525548" y="480469"/>
                </a:cubicBezTo>
                <a:lnTo>
                  <a:pt x="1560952" y="591429"/>
                </a:lnTo>
                <a:lnTo>
                  <a:pt x="0" y="591429"/>
                </a:lnTo>
                <a:lnTo>
                  <a:pt x="35404" y="480469"/>
                </a:lnTo>
                <a:cubicBezTo>
                  <a:pt x="158159" y="198118"/>
                  <a:pt x="445536" y="0"/>
                  <a:pt x="7804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25">
            <a:extLst>
              <a:ext uri="{FF2B5EF4-FFF2-40B4-BE49-F238E27FC236}">
                <a16:creationId xmlns:a16="http://schemas.microsoft.com/office/drawing/2014/main" id="{B998F233-1684-4EF1-9F9C-0F8EA27B0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61598">
            <a:off x="6908614" y="5665643"/>
            <a:ext cx="1780023" cy="1237913"/>
          </a:xfrm>
          <a:custGeom>
            <a:avLst/>
            <a:gdLst>
              <a:gd name="connsiteX0" fmla="*/ 1585229 w 1780023"/>
              <a:gd name="connsiteY0" fmla="*/ 764759 h 1237913"/>
              <a:gd name="connsiteX1" fmla="*/ 1623024 w 1780023"/>
              <a:gd name="connsiteY1" fmla="*/ 792810 h 1237913"/>
              <a:gd name="connsiteX2" fmla="*/ 1777614 w 1780023"/>
              <a:gd name="connsiteY2" fmla="*/ 1157141 h 1237913"/>
              <a:gd name="connsiteX3" fmla="*/ 1733799 w 1780023"/>
              <a:gd name="connsiteY3" fmla="*/ 1235532 h 1237913"/>
              <a:gd name="connsiteX4" fmla="*/ 1716464 w 1780023"/>
              <a:gd name="connsiteY4" fmla="*/ 1237722 h 1237913"/>
              <a:gd name="connsiteX5" fmla="*/ 1716464 w 1780023"/>
              <a:gd name="connsiteY5" fmla="*/ 1237913 h 1237913"/>
              <a:gd name="connsiteX6" fmla="*/ 1655409 w 1780023"/>
              <a:gd name="connsiteY6" fmla="*/ 1191717 h 1237913"/>
              <a:gd name="connsiteX7" fmla="*/ 1513200 w 1780023"/>
              <a:gd name="connsiteY7" fmla="*/ 856627 h 1237913"/>
              <a:gd name="connsiteX8" fmla="*/ 1538499 w 1780023"/>
              <a:gd name="connsiteY8" fmla="*/ 770415 h 1237913"/>
              <a:gd name="connsiteX9" fmla="*/ 1585229 w 1780023"/>
              <a:gd name="connsiteY9" fmla="*/ 764759 h 1237913"/>
              <a:gd name="connsiteX10" fmla="*/ 933455 w 1780023"/>
              <a:gd name="connsiteY10" fmla="*/ 161308 h 1237913"/>
              <a:gd name="connsiteX11" fmla="*/ 957797 w 1780023"/>
              <a:gd name="connsiteY11" fmla="*/ 167970 h 1237913"/>
              <a:gd name="connsiteX12" fmla="*/ 1286982 w 1780023"/>
              <a:gd name="connsiteY12" fmla="*/ 387616 h 1237913"/>
              <a:gd name="connsiteX13" fmla="*/ 1293725 w 1780023"/>
              <a:gd name="connsiteY13" fmla="*/ 477075 h 1237913"/>
              <a:gd name="connsiteX14" fmla="*/ 1245453 w 1780023"/>
              <a:gd name="connsiteY14" fmla="*/ 499154 h 1237913"/>
              <a:gd name="connsiteX15" fmla="*/ 1245167 w 1780023"/>
              <a:gd name="connsiteY15" fmla="*/ 499154 h 1237913"/>
              <a:gd name="connsiteX16" fmla="*/ 1203638 w 1780023"/>
              <a:gd name="connsiteY16" fmla="*/ 484104 h 1237913"/>
              <a:gd name="connsiteX17" fmla="*/ 900647 w 1780023"/>
              <a:gd name="connsiteY17" fmla="*/ 281508 h 1237913"/>
              <a:gd name="connsiteX18" fmla="*/ 872454 w 1780023"/>
              <a:gd name="connsiteY18" fmla="*/ 196164 h 1237913"/>
              <a:gd name="connsiteX19" fmla="*/ 933455 w 1780023"/>
              <a:gd name="connsiteY19" fmla="*/ 161308 h 1237913"/>
              <a:gd name="connsiteX20" fmla="*/ 454020 w 1780023"/>
              <a:gd name="connsiteY20" fmla="*/ 13474 h 1237913"/>
              <a:gd name="connsiteX21" fmla="*/ 477919 w 1780023"/>
              <a:gd name="connsiteY21" fmla="*/ 21437 h 1237913"/>
              <a:gd name="connsiteX22" fmla="*/ 509236 w 1780023"/>
              <a:gd name="connsiteY22" fmla="*/ 84182 h 1237913"/>
              <a:gd name="connsiteX23" fmla="*/ 445829 w 1780023"/>
              <a:gd name="connsiteY23" fmla="*/ 139871 h 1237913"/>
              <a:gd name="connsiteX24" fmla="*/ 437447 w 1780023"/>
              <a:gd name="connsiteY24" fmla="*/ 139395 h 1237913"/>
              <a:gd name="connsiteX25" fmla="*/ 73211 w 1780023"/>
              <a:gd name="connsiteY25" fmla="*/ 137204 h 1237913"/>
              <a:gd name="connsiteX26" fmla="*/ 749 w 1780023"/>
              <a:gd name="connsiteY26" fmla="*/ 84082 h 1237913"/>
              <a:gd name="connsiteX27" fmla="*/ 53871 w 1780023"/>
              <a:gd name="connsiteY27" fmla="*/ 11621 h 1237913"/>
              <a:gd name="connsiteX28" fmla="*/ 58352 w 1780023"/>
              <a:gd name="connsiteY28" fmla="*/ 11093 h 1237913"/>
              <a:gd name="connsiteX29" fmla="*/ 454020 w 1780023"/>
              <a:gd name="connsiteY29" fmla="*/ 13474 h 123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80023" h="1237913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4"/>
                  <a:pt x="949959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A4A4089-D056-4220-9E48-9C1A6B506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3358" y="5835650"/>
            <a:ext cx="2358642" cy="1022351"/>
          </a:xfrm>
          <a:custGeom>
            <a:avLst/>
            <a:gdLst>
              <a:gd name="connsiteX0" fmla="*/ 61913 w 2358642"/>
              <a:gd name="connsiteY0" fmla="*/ 0 h 1022351"/>
              <a:gd name="connsiteX1" fmla="*/ 2358642 w 2358642"/>
              <a:gd name="connsiteY1" fmla="*/ 0 h 1022351"/>
              <a:gd name="connsiteX2" fmla="*/ 2358642 w 2358642"/>
              <a:gd name="connsiteY2" fmla="*/ 123825 h 1022351"/>
              <a:gd name="connsiteX3" fmla="*/ 123825 w 2358642"/>
              <a:gd name="connsiteY3" fmla="*/ 123825 h 1022351"/>
              <a:gd name="connsiteX4" fmla="*/ 123825 w 2358642"/>
              <a:gd name="connsiteY4" fmla="*/ 1022351 h 1022351"/>
              <a:gd name="connsiteX5" fmla="*/ 0 w 2358642"/>
              <a:gd name="connsiteY5" fmla="*/ 1022351 h 1022351"/>
              <a:gd name="connsiteX6" fmla="*/ 0 w 2358642"/>
              <a:gd name="connsiteY6" fmla="*/ 61913 h 1022351"/>
              <a:gd name="connsiteX7" fmla="*/ 61913 w 2358642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8642" h="1022351">
                <a:moveTo>
                  <a:pt x="61913" y="0"/>
                </a:moveTo>
                <a:lnTo>
                  <a:pt x="2358642" y="0"/>
                </a:lnTo>
                <a:lnTo>
                  <a:pt x="2358642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6D50DED-4777-E9C6-581C-EC71D52CC6D7}"/>
              </a:ext>
            </a:extLst>
          </p:cNvPr>
          <p:cNvSpPr/>
          <p:nvPr/>
        </p:nvSpPr>
        <p:spPr>
          <a:xfrm>
            <a:off x="-17370" y="-12162"/>
            <a:ext cx="643466" cy="6870161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1786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226C0F0-D73F-5B25-DD1A-950F0BEC6F64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D59BEBD-4E98-005B-FF50-AB6640DA5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46" y="1272066"/>
            <a:ext cx="6973330" cy="54129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FD54BA5-3BC0-73FC-B5A1-5EF31A8E1A37}"/>
              </a:ext>
            </a:extLst>
          </p:cNvPr>
          <p:cNvSpPr txBox="1"/>
          <p:nvPr/>
        </p:nvSpPr>
        <p:spPr>
          <a:xfrm>
            <a:off x="8056605" y="2305615"/>
            <a:ext cx="33960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dirty="0"/>
              <a:t>En comparación con los demás centros comerciales en cuanto a variedad de tiendas y servicios. Se obtuvo que cerca del </a:t>
            </a:r>
            <a:r>
              <a:rPr lang="es-ES_tradnl" sz="3200" b="1" dirty="0">
                <a:solidFill>
                  <a:srgbClr val="EF4252"/>
                </a:solidFill>
              </a:rPr>
              <a:t>70% </a:t>
            </a:r>
            <a:r>
              <a:rPr lang="es-ES_tradnl" dirty="0"/>
              <a:t>de las personas consideran que encuentran una oferta mejor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834C4AF-079E-C592-B621-20874231EA03}"/>
              </a:ext>
            </a:extLst>
          </p:cNvPr>
          <p:cNvSpPr txBox="1"/>
          <p:nvPr/>
        </p:nvSpPr>
        <p:spPr>
          <a:xfrm>
            <a:off x="739346" y="625735"/>
            <a:ext cx="69733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¿Cómo calificaría la variedad de servicios y tiendas en Unicentro en comparación con otros centros comerciales que visita? </a:t>
            </a:r>
            <a:endParaRPr lang="es-ES_tradnl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A4D64C7-BD9F-98A6-0D91-F17CF25DE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854" y="4867876"/>
            <a:ext cx="1216746" cy="12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2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226C0F0-D73F-5B25-DD1A-950F0BEC6F64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5DE5B5-423A-B9E3-4B48-8CF103CDC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57" y="999257"/>
            <a:ext cx="10433885" cy="485948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4953386-C4DF-9000-80DF-E33039189C04}"/>
              </a:ext>
            </a:extLst>
          </p:cNvPr>
          <p:cNvSpPr/>
          <p:nvPr/>
        </p:nvSpPr>
        <p:spPr>
          <a:xfrm>
            <a:off x="790832" y="1396314"/>
            <a:ext cx="10849233" cy="2236572"/>
          </a:xfrm>
          <a:custGeom>
            <a:avLst/>
            <a:gdLst>
              <a:gd name="connsiteX0" fmla="*/ 0 w 10849233"/>
              <a:gd name="connsiteY0" fmla="*/ 0 h 2236572"/>
              <a:gd name="connsiteX1" fmla="*/ 10849233 w 10849233"/>
              <a:gd name="connsiteY1" fmla="*/ 0 h 2236572"/>
              <a:gd name="connsiteX2" fmla="*/ 10849233 w 10849233"/>
              <a:gd name="connsiteY2" fmla="*/ 2236572 h 2236572"/>
              <a:gd name="connsiteX3" fmla="*/ 0 w 10849233"/>
              <a:gd name="connsiteY3" fmla="*/ 2236572 h 2236572"/>
              <a:gd name="connsiteX4" fmla="*/ 0 w 10849233"/>
              <a:gd name="connsiteY4" fmla="*/ 0 h 223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9233" h="2236572" extrusionOk="0">
                <a:moveTo>
                  <a:pt x="0" y="0"/>
                </a:moveTo>
                <a:cubicBezTo>
                  <a:pt x="3696427" y="38438"/>
                  <a:pt x="9589426" y="-89018"/>
                  <a:pt x="10849233" y="0"/>
                </a:cubicBezTo>
                <a:cubicBezTo>
                  <a:pt x="10948869" y="916306"/>
                  <a:pt x="10791883" y="1738714"/>
                  <a:pt x="10849233" y="2236572"/>
                </a:cubicBezTo>
                <a:cubicBezTo>
                  <a:pt x="7853020" y="2131438"/>
                  <a:pt x="2274900" y="2274516"/>
                  <a:pt x="0" y="2236572"/>
                </a:cubicBezTo>
                <a:cubicBezTo>
                  <a:pt x="131505" y="1417148"/>
                  <a:pt x="-121751" y="425040"/>
                  <a:pt x="0" y="0"/>
                </a:cubicBezTo>
                <a:close/>
              </a:path>
            </a:pathLst>
          </a:custGeom>
          <a:noFill/>
          <a:ln w="28575">
            <a:solidFill>
              <a:srgbClr val="EF4252"/>
            </a:solidFill>
            <a:extLst>
              <a:ext uri="{C807C97D-BFC1-408E-A445-0C87EB9F89A2}">
                <ask:lineSketchStyleProps xmlns:ask="http://schemas.microsoft.com/office/drawing/2018/sketchyshapes" sd="155799005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03CC1C2-D75A-0453-73CC-5E0EC327ADFC}"/>
              </a:ext>
            </a:extLst>
          </p:cNvPr>
          <p:cNvSpPr txBox="1"/>
          <p:nvPr/>
        </p:nvSpPr>
        <p:spPr>
          <a:xfrm>
            <a:off x="2536223" y="505288"/>
            <a:ext cx="7119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¿Utiliza usted los siguientes servicios en Unicentro?</a:t>
            </a:r>
            <a:r>
              <a:rPr lang="es-CO" sz="2400" dirty="0">
                <a:effectLst/>
              </a:rPr>
              <a:t> </a:t>
            </a:r>
            <a:endParaRPr lang="es-ES_tradnl" sz="24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DD74055-3851-17BC-6436-EC7D4B631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917" y="4057534"/>
            <a:ext cx="1942757" cy="194275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0D73DC2-FFD4-64F5-19C9-02B02C3DADD8}"/>
              </a:ext>
            </a:extLst>
          </p:cNvPr>
          <p:cNvSpPr txBox="1"/>
          <p:nvPr/>
        </p:nvSpPr>
        <p:spPr>
          <a:xfrm>
            <a:off x="9534494" y="5189838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solidFill>
                  <a:srgbClr val="EF4252"/>
                </a:solidFill>
              </a:rPr>
              <a:t>91.88%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181DE8-D181-E7B6-190D-2DC8F8A74A51}"/>
              </a:ext>
            </a:extLst>
          </p:cNvPr>
          <p:cNvSpPr txBox="1"/>
          <p:nvPr/>
        </p:nvSpPr>
        <p:spPr>
          <a:xfrm>
            <a:off x="9528787" y="4643239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solidFill>
                  <a:srgbClr val="EF4252"/>
                </a:solidFill>
              </a:rPr>
              <a:t>7.11%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66007B2-93A1-CC4F-9455-08DD423CC006}"/>
              </a:ext>
            </a:extLst>
          </p:cNvPr>
          <p:cNvSpPr txBox="1"/>
          <p:nvPr/>
        </p:nvSpPr>
        <p:spPr>
          <a:xfrm>
            <a:off x="9528787" y="4073089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solidFill>
                  <a:srgbClr val="EF4252"/>
                </a:solidFill>
              </a:rPr>
              <a:t>1.01%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99A9769-54D8-F0E7-28ED-7E870EE58F18}"/>
              </a:ext>
            </a:extLst>
          </p:cNvPr>
          <p:cNvSpPr txBox="1"/>
          <p:nvPr/>
        </p:nvSpPr>
        <p:spPr>
          <a:xfrm>
            <a:off x="4559093" y="6005231"/>
            <a:ext cx="6708541" cy="663046"/>
          </a:xfrm>
          <a:prstGeom prst="rect">
            <a:avLst/>
          </a:prstGeom>
          <a:ln w="38100">
            <a:solidFill>
              <a:srgbClr val="7382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/>
              <a:t>Los usuarios </a:t>
            </a:r>
            <a:r>
              <a:rPr lang="es-ES_tradnl" b="1" dirty="0">
                <a:solidFill>
                  <a:schemeClr val="accent6"/>
                </a:solidFill>
              </a:rPr>
              <a:t>APRUEBAN</a:t>
            </a:r>
            <a:r>
              <a:rPr lang="es-ES_tradnl" dirty="0"/>
              <a:t>  la oferta de entretenimiento ofrecida por el centro comercial con un </a:t>
            </a:r>
            <a:r>
              <a:rPr lang="es-ES_tradnl" b="1" dirty="0"/>
              <a:t>91%</a:t>
            </a:r>
          </a:p>
        </p:txBody>
      </p:sp>
    </p:spTree>
    <p:extLst>
      <p:ext uri="{BB962C8B-B14F-4D97-AF65-F5344CB8AC3E}">
        <p14:creationId xmlns:p14="http://schemas.microsoft.com/office/powerpoint/2010/main" val="1778656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1BC30DD-CFC5-8FBF-8288-6F41D39C5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546" y="1803399"/>
            <a:ext cx="3251200" cy="3251200"/>
          </a:xfrm>
          <a:prstGeom prst="rect">
            <a:avLst/>
          </a:prstGeom>
        </p:spPr>
      </p:pic>
      <p:sp>
        <p:nvSpPr>
          <p:cNvPr id="16" name="Triángulo rectángulo 15">
            <a:extLst>
              <a:ext uri="{FF2B5EF4-FFF2-40B4-BE49-F238E27FC236}">
                <a16:creationId xmlns:a16="http://schemas.microsoft.com/office/drawing/2014/main" id="{61775AC2-C703-691F-BCFB-A888CB08536B}"/>
              </a:ext>
            </a:extLst>
          </p:cNvPr>
          <p:cNvSpPr/>
          <p:nvPr/>
        </p:nvSpPr>
        <p:spPr>
          <a:xfrm>
            <a:off x="0" y="0"/>
            <a:ext cx="6965092" cy="6858000"/>
          </a:xfrm>
          <a:prstGeom prst="rtTriangle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Triángulo rectángulo 16">
            <a:extLst>
              <a:ext uri="{FF2B5EF4-FFF2-40B4-BE49-F238E27FC236}">
                <a16:creationId xmlns:a16="http://schemas.microsoft.com/office/drawing/2014/main" id="{6BA8A172-7DC0-A580-572D-E04248754644}"/>
              </a:ext>
            </a:extLst>
          </p:cNvPr>
          <p:cNvSpPr/>
          <p:nvPr/>
        </p:nvSpPr>
        <p:spPr>
          <a:xfrm rot="10800000">
            <a:off x="5226908" y="-1"/>
            <a:ext cx="6965092" cy="6858000"/>
          </a:xfrm>
          <a:prstGeom prst="rtTriangle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46125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226C0F0-D73F-5B25-DD1A-950F0BEC6F64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3AF97A-D974-AF24-F192-EBF1D89E4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15" y="-1"/>
            <a:ext cx="12204448" cy="685799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FB65C4F-8F1E-AD85-5859-FDE9256D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400" y="523239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89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226C0F0-D73F-5B25-DD1A-950F0BEC6F64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40BC108-A518-7059-0F9A-A9BA225AF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10" y="1113458"/>
            <a:ext cx="7428471" cy="345974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E8001E2-2A0C-DEEB-1CD3-30B5DB0DA7B3}"/>
              </a:ext>
            </a:extLst>
          </p:cNvPr>
          <p:cNvSpPr txBox="1"/>
          <p:nvPr/>
        </p:nvSpPr>
        <p:spPr>
          <a:xfrm>
            <a:off x="949410" y="282461"/>
            <a:ext cx="108476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¿Qué aspecto considera más distintivo de Unicentro en comparación con otros centros comerciales? </a:t>
            </a:r>
            <a:endParaRPr lang="es-ES_tradnl" sz="24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4C1431F-02E7-FA6A-3091-BE249C8B6BFE}"/>
              </a:ext>
            </a:extLst>
          </p:cNvPr>
          <p:cNvSpPr/>
          <p:nvPr/>
        </p:nvSpPr>
        <p:spPr>
          <a:xfrm>
            <a:off x="1309815" y="1445740"/>
            <a:ext cx="6956855" cy="1087395"/>
          </a:xfrm>
          <a:custGeom>
            <a:avLst/>
            <a:gdLst>
              <a:gd name="connsiteX0" fmla="*/ 0 w 6956855"/>
              <a:gd name="connsiteY0" fmla="*/ 0 h 1087395"/>
              <a:gd name="connsiteX1" fmla="*/ 6956855 w 6956855"/>
              <a:gd name="connsiteY1" fmla="*/ 0 h 1087395"/>
              <a:gd name="connsiteX2" fmla="*/ 6956855 w 6956855"/>
              <a:gd name="connsiteY2" fmla="*/ 1087395 h 1087395"/>
              <a:gd name="connsiteX3" fmla="*/ 0 w 6956855"/>
              <a:gd name="connsiteY3" fmla="*/ 1087395 h 1087395"/>
              <a:gd name="connsiteX4" fmla="*/ 0 w 6956855"/>
              <a:gd name="connsiteY4" fmla="*/ 0 h 108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6855" h="1087395" extrusionOk="0">
                <a:moveTo>
                  <a:pt x="0" y="0"/>
                </a:moveTo>
                <a:cubicBezTo>
                  <a:pt x="1296334" y="-103738"/>
                  <a:pt x="4594667" y="-77846"/>
                  <a:pt x="6956855" y="0"/>
                </a:cubicBezTo>
                <a:cubicBezTo>
                  <a:pt x="6862209" y="456669"/>
                  <a:pt x="7043324" y="654257"/>
                  <a:pt x="6956855" y="1087395"/>
                </a:cubicBezTo>
                <a:cubicBezTo>
                  <a:pt x="5682290" y="1061333"/>
                  <a:pt x="2906775" y="968736"/>
                  <a:pt x="0" y="1087395"/>
                </a:cubicBezTo>
                <a:cubicBezTo>
                  <a:pt x="-17004" y="564195"/>
                  <a:pt x="-55290" y="502624"/>
                  <a:pt x="0" y="0"/>
                </a:cubicBezTo>
                <a:close/>
              </a:path>
            </a:pathLst>
          </a:custGeom>
          <a:noFill/>
          <a:ln>
            <a:solidFill>
              <a:srgbClr val="EF4252"/>
            </a:solidFill>
            <a:extLst>
              <a:ext uri="{C807C97D-BFC1-408E-A445-0C87EB9F89A2}">
                <ask:lineSketchStyleProps xmlns:ask="http://schemas.microsoft.com/office/drawing/2018/sketchyshapes" sd="7352939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308E73A-5F8C-00F9-0439-D27B4B7A5196}"/>
              </a:ext>
            </a:extLst>
          </p:cNvPr>
          <p:cNvSpPr txBox="1"/>
          <p:nvPr/>
        </p:nvSpPr>
        <p:spPr>
          <a:xfrm>
            <a:off x="949410" y="4746208"/>
            <a:ext cx="108476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De estos aspectos distintivos del centro comercial Unicentro el </a:t>
            </a:r>
            <a:r>
              <a:rPr lang="es-ES_tradnl" sz="2800" b="1" dirty="0">
                <a:solidFill>
                  <a:srgbClr val="EF4252"/>
                </a:solidFill>
              </a:rPr>
              <a:t>30% </a:t>
            </a:r>
            <a:r>
              <a:rPr lang="es-ES_tradnl" dirty="0"/>
              <a:t>de las personas consideran que hay aspectos por mejorar.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315F12B-C0A0-666C-1AFC-E2190F919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646" y="5412260"/>
            <a:ext cx="1184485" cy="118448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917A949-152A-AE34-AEF4-675EAF9E0894}"/>
              </a:ext>
            </a:extLst>
          </p:cNvPr>
          <p:cNvSpPr txBox="1"/>
          <p:nvPr/>
        </p:nvSpPr>
        <p:spPr>
          <a:xfrm>
            <a:off x="4641465" y="5719436"/>
            <a:ext cx="715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En este caso el principal aspecto a mejorar según las personas es el relacionado con el parqueadero.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FC902D1-710C-EAE0-4B54-7A0AC8DD4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075" y="1304233"/>
            <a:ext cx="3251200" cy="32512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97CC079-9CA8-E4ED-A956-D9416111FB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634" b="86355"/>
          <a:stretch/>
        </p:blipFill>
        <p:spPr>
          <a:xfrm rot="3172101">
            <a:off x="9510988" y="6281315"/>
            <a:ext cx="1149823" cy="4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91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226C0F0-D73F-5B25-DD1A-950F0BEC6F64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94D4808-FF4E-3A06-15E3-464A23442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05" y="260528"/>
            <a:ext cx="8163696" cy="63369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3A84494-C01E-C635-28FF-78CD0A4DE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511632">
            <a:off x="8511060" y="73454"/>
            <a:ext cx="3251200" cy="32512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41F7D2D-E716-862C-18CD-3DEAED67380E}"/>
              </a:ext>
            </a:extLst>
          </p:cNvPr>
          <p:cNvSpPr/>
          <p:nvPr/>
        </p:nvSpPr>
        <p:spPr>
          <a:xfrm>
            <a:off x="884864" y="2160664"/>
            <a:ext cx="8096391" cy="2570206"/>
          </a:xfrm>
          <a:custGeom>
            <a:avLst/>
            <a:gdLst>
              <a:gd name="connsiteX0" fmla="*/ 0 w 8096391"/>
              <a:gd name="connsiteY0" fmla="*/ 0 h 2570206"/>
              <a:gd name="connsiteX1" fmla="*/ 8096391 w 8096391"/>
              <a:gd name="connsiteY1" fmla="*/ 0 h 2570206"/>
              <a:gd name="connsiteX2" fmla="*/ 8096391 w 8096391"/>
              <a:gd name="connsiteY2" fmla="*/ 2570206 h 2570206"/>
              <a:gd name="connsiteX3" fmla="*/ 0 w 8096391"/>
              <a:gd name="connsiteY3" fmla="*/ 2570206 h 2570206"/>
              <a:gd name="connsiteX4" fmla="*/ 0 w 8096391"/>
              <a:gd name="connsiteY4" fmla="*/ 0 h 2570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96391" h="2570206" extrusionOk="0">
                <a:moveTo>
                  <a:pt x="0" y="0"/>
                </a:moveTo>
                <a:cubicBezTo>
                  <a:pt x="3646348" y="-129714"/>
                  <a:pt x="5516966" y="19235"/>
                  <a:pt x="8096391" y="0"/>
                </a:cubicBezTo>
                <a:cubicBezTo>
                  <a:pt x="8221852" y="739999"/>
                  <a:pt x="7929925" y="1653250"/>
                  <a:pt x="8096391" y="2570206"/>
                </a:cubicBezTo>
                <a:cubicBezTo>
                  <a:pt x="7145850" y="2493239"/>
                  <a:pt x="834223" y="2479908"/>
                  <a:pt x="0" y="2570206"/>
                </a:cubicBezTo>
                <a:cubicBezTo>
                  <a:pt x="16582" y="1539613"/>
                  <a:pt x="-33391" y="838981"/>
                  <a:pt x="0" y="0"/>
                </a:cubicBezTo>
                <a:close/>
              </a:path>
            </a:pathLst>
          </a:custGeom>
          <a:noFill/>
          <a:ln w="38100">
            <a:solidFill>
              <a:srgbClr val="EF4252"/>
            </a:solidFill>
            <a:extLst>
              <a:ext uri="{C807C97D-BFC1-408E-A445-0C87EB9F89A2}">
                <ask:lineSketchStyleProps xmlns:ask="http://schemas.microsoft.com/office/drawing/2018/sketchyshapes" sd="198179480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6203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442DA8B8-94A2-45D6-976E-910B4828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2D78FA8-55EF-0F16-4A94-E5B9ADBBFD68}"/>
              </a:ext>
            </a:extLst>
          </p:cNvPr>
          <p:cNvSpPr txBox="1"/>
          <p:nvPr/>
        </p:nvSpPr>
        <p:spPr>
          <a:xfrm>
            <a:off x="643466" y="753626"/>
            <a:ext cx="5081925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latin typeface="+mj-lt"/>
                <a:ea typeface="+mj-ea"/>
                <a:cs typeface="+mj-cs"/>
              </a:rPr>
              <a:t>Evaluación de Publicidad</a:t>
            </a:r>
          </a:p>
        </p:txBody>
      </p:sp>
      <p:sp>
        <p:nvSpPr>
          <p:cNvPr id="28" name="Freeform: Shape 10">
            <a:extLst>
              <a:ext uri="{FF2B5EF4-FFF2-40B4-BE49-F238E27FC236}">
                <a16:creationId xmlns:a16="http://schemas.microsoft.com/office/drawing/2014/main" id="{07062BB1-E215-424E-80C4-7E1CF179A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6609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38858B2-B1F2-E76E-3DC6-9594CFED2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087" y="2179673"/>
            <a:ext cx="2565029" cy="2565029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240EAC5-19EB-AD5E-3914-571625F1A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743" y="380065"/>
            <a:ext cx="2565029" cy="2565029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sp>
        <p:nvSpPr>
          <p:cNvPr id="29" name="Oval 12">
            <a:extLst>
              <a:ext uri="{FF2B5EF4-FFF2-40B4-BE49-F238E27FC236}">
                <a16:creationId xmlns:a16="http://schemas.microsoft.com/office/drawing/2014/main" id="{6FD0FBFA-B43E-40C1-A6E4-B8823417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0726" y="4546703"/>
            <a:ext cx="569514" cy="569514"/>
          </a:xfrm>
          <a:prstGeom prst="ellipse">
            <a:avLst/>
          </a:prstGeom>
          <a:noFill/>
          <a:ln w="127000">
            <a:solidFill>
              <a:schemeClr val="accent5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4">
            <a:extLst>
              <a:ext uri="{FF2B5EF4-FFF2-40B4-BE49-F238E27FC236}">
                <a16:creationId xmlns:a16="http://schemas.microsoft.com/office/drawing/2014/main" id="{B368E167-B2D7-4904-BB6B-AE0486A2C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0758" y="3236233"/>
            <a:ext cx="1261243" cy="1648694"/>
          </a:xfrm>
          <a:custGeom>
            <a:avLst/>
            <a:gdLst>
              <a:gd name="connsiteX0" fmla="*/ 824347 w 1261243"/>
              <a:gd name="connsiteY0" fmla="*/ 0 h 1648694"/>
              <a:gd name="connsiteX1" fmla="*/ 1145220 w 1261243"/>
              <a:gd name="connsiteY1" fmla="*/ 64781 h 1648694"/>
              <a:gd name="connsiteX2" fmla="*/ 1261243 w 1261243"/>
              <a:gd name="connsiteY2" fmla="*/ 127757 h 1648694"/>
              <a:gd name="connsiteX3" fmla="*/ 1261243 w 1261243"/>
              <a:gd name="connsiteY3" fmla="*/ 1520938 h 1648694"/>
              <a:gd name="connsiteX4" fmla="*/ 1145220 w 1261243"/>
              <a:gd name="connsiteY4" fmla="*/ 1583913 h 1648694"/>
              <a:gd name="connsiteX5" fmla="*/ 824347 w 1261243"/>
              <a:gd name="connsiteY5" fmla="*/ 1648694 h 1648694"/>
              <a:gd name="connsiteX6" fmla="*/ 0 w 1261243"/>
              <a:gd name="connsiteY6" fmla="*/ 824347 h 1648694"/>
              <a:gd name="connsiteX7" fmla="*/ 824347 w 1261243"/>
              <a:gd name="connsiteY7" fmla="*/ 0 h 164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1243" h="1648694">
                <a:moveTo>
                  <a:pt x="824347" y="0"/>
                </a:moveTo>
                <a:cubicBezTo>
                  <a:pt x="938165" y="0"/>
                  <a:pt x="1046596" y="23067"/>
                  <a:pt x="1145220" y="64781"/>
                </a:cubicBezTo>
                <a:lnTo>
                  <a:pt x="1261243" y="127757"/>
                </a:lnTo>
                <a:lnTo>
                  <a:pt x="1261243" y="1520938"/>
                </a:lnTo>
                <a:lnTo>
                  <a:pt x="1145220" y="1583913"/>
                </a:lnTo>
                <a:cubicBezTo>
                  <a:pt x="1046596" y="1625627"/>
                  <a:pt x="938165" y="1648694"/>
                  <a:pt x="824347" y="1648694"/>
                </a:cubicBezTo>
                <a:cubicBezTo>
                  <a:pt x="369073" y="1648694"/>
                  <a:pt x="0" y="1279621"/>
                  <a:pt x="0" y="824347"/>
                </a:cubicBezTo>
                <a:cubicBezTo>
                  <a:pt x="0" y="369073"/>
                  <a:pt x="369073" y="0"/>
                  <a:pt x="824347" y="0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16">
            <a:extLst>
              <a:ext uri="{FF2B5EF4-FFF2-40B4-BE49-F238E27FC236}">
                <a16:creationId xmlns:a16="http://schemas.microsoft.com/office/drawing/2014/main" id="{E5EBF8F5-ABE5-4029-A8FC-4E32622D7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004836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18">
            <a:extLst>
              <a:ext uri="{FF2B5EF4-FFF2-40B4-BE49-F238E27FC236}">
                <a16:creationId xmlns:a16="http://schemas.microsoft.com/office/drawing/2014/main" id="{33E49524-66B4-4DB0-AD09-DC8B9874E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8804" y="6039059"/>
            <a:ext cx="1978348" cy="818941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20">
            <a:extLst>
              <a:ext uri="{FF2B5EF4-FFF2-40B4-BE49-F238E27FC236}">
                <a16:creationId xmlns:a16="http://schemas.microsoft.com/office/drawing/2014/main" id="{70A21480-D93D-46BE-9A94-B5A80469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1443402-162C-65D3-9A20-0F9507F59BE3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43556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D312D58-E0FC-4590-0348-AC1D0B97A34D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8DE0A0-AE87-04B6-1F2A-DAE3B2505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51" y="2067706"/>
            <a:ext cx="6171195" cy="479029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90F115E-8BC5-EE5E-E566-5BADE39C4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33" y="2026563"/>
            <a:ext cx="969867" cy="9698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ADBF5A4-CDAE-09AD-7291-95CB92019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263" y="2987194"/>
            <a:ext cx="439357" cy="4393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00AD32D-7217-3D8D-D35F-73B9FAF0F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773" y="2987193"/>
            <a:ext cx="439357" cy="43935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2DA65D7-7652-5480-6F68-14A8E68ED4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11" t="4099" r="16295" b="11002"/>
          <a:stretch/>
        </p:blipFill>
        <p:spPr>
          <a:xfrm>
            <a:off x="6882199" y="730605"/>
            <a:ext cx="5260693" cy="541792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31589DB7-2C42-6249-1FD0-D0B1AD1E1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Población de estudio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26BB0B5-EB91-9456-F357-8FFAF9870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7651" y="594046"/>
            <a:ext cx="867719" cy="86771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F8F0E50-9ED4-5FA1-C624-D9DEDC85FDD3}"/>
              </a:ext>
            </a:extLst>
          </p:cNvPr>
          <p:cNvSpPr txBox="1"/>
          <p:nvPr/>
        </p:nvSpPr>
        <p:spPr>
          <a:xfrm>
            <a:off x="3364093" y="5541082"/>
            <a:ext cx="880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1" dirty="0"/>
              <a:t>12.3%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0071BDD-30EE-B0C3-EC2F-81F534CF48D4}"/>
              </a:ext>
            </a:extLst>
          </p:cNvPr>
          <p:cNvSpPr txBox="1"/>
          <p:nvPr/>
        </p:nvSpPr>
        <p:spPr>
          <a:xfrm>
            <a:off x="3331942" y="4970959"/>
            <a:ext cx="880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1" dirty="0"/>
              <a:t>29.7%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35266A-7E02-D68C-B091-4B4135A79F9B}"/>
              </a:ext>
            </a:extLst>
          </p:cNvPr>
          <p:cNvSpPr txBox="1"/>
          <p:nvPr/>
        </p:nvSpPr>
        <p:spPr>
          <a:xfrm>
            <a:off x="3331942" y="4409925"/>
            <a:ext cx="880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1" dirty="0"/>
              <a:t>15.5%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A60DAEF-DB08-A655-CDC1-0D3CC27B31E5}"/>
              </a:ext>
            </a:extLst>
          </p:cNvPr>
          <p:cNvSpPr txBox="1"/>
          <p:nvPr/>
        </p:nvSpPr>
        <p:spPr>
          <a:xfrm>
            <a:off x="3334449" y="3862457"/>
            <a:ext cx="880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1" dirty="0"/>
              <a:t>28.4%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A6F94A1-D246-06D6-367C-004F8917AA1C}"/>
              </a:ext>
            </a:extLst>
          </p:cNvPr>
          <p:cNvSpPr txBox="1"/>
          <p:nvPr/>
        </p:nvSpPr>
        <p:spPr>
          <a:xfrm>
            <a:off x="3364093" y="3287888"/>
            <a:ext cx="880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1" dirty="0"/>
              <a:t>7.1%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275F36C-77BA-A2E3-6346-962D22A5C604}"/>
              </a:ext>
            </a:extLst>
          </p:cNvPr>
          <p:cNvSpPr txBox="1"/>
          <p:nvPr/>
        </p:nvSpPr>
        <p:spPr>
          <a:xfrm>
            <a:off x="3386760" y="2724931"/>
            <a:ext cx="880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1" dirty="0"/>
              <a:t>7.1%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FBD10E1-38FE-21FF-5BB0-6A38E3E06056}"/>
              </a:ext>
            </a:extLst>
          </p:cNvPr>
          <p:cNvSpPr txBox="1"/>
          <p:nvPr/>
        </p:nvSpPr>
        <p:spPr>
          <a:xfrm>
            <a:off x="3923982" y="2723995"/>
            <a:ext cx="880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1" dirty="0"/>
              <a:t>4.18%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34D9A45-93E0-78DA-DBD5-EBEBE1D2C390}"/>
              </a:ext>
            </a:extLst>
          </p:cNvPr>
          <p:cNvSpPr txBox="1"/>
          <p:nvPr/>
        </p:nvSpPr>
        <p:spPr>
          <a:xfrm>
            <a:off x="3923982" y="3285679"/>
            <a:ext cx="880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1" dirty="0"/>
              <a:t>5.4%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5983272-DFC5-AFF6-CF52-F1FABC5C35A5}"/>
              </a:ext>
            </a:extLst>
          </p:cNvPr>
          <p:cNvSpPr txBox="1"/>
          <p:nvPr/>
        </p:nvSpPr>
        <p:spPr>
          <a:xfrm>
            <a:off x="3925455" y="4388209"/>
            <a:ext cx="880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1" dirty="0"/>
              <a:t>11.7%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788F6D8-FECD-51C8-9A1D-C487A7338E73}"/>
              </a:ext>
            </a:extLst>
          </p:cNvPr>
          <p:cNvSpPr txBox="1"/>
          <p:nvPr/>
        </p:nvSpPr>
        <p:spPr>
          <a:xfrm>
            <a:off x="3923982" y="3847363"/>
            <a:ext cx="880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1" dirty="0"/>
              <a:t>35.1%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AF1BCF2-A647-374F-B2D0-E6EF4E61D053}"/>
              </a:ext>
            </a:extLst>
          </p:cNvPr>
          <p:cNvSpPr txBox="1"/>
          <p:nvPr/>
        </p:nvSpPr>
        <p:spPr>
          <a:xfrm>
            <a:off x="3923982" y="4961084"/>
            <a:ext cx="880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1" dirty="0"/>
              <a:t>30.5%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CEE2049-FB46-D664-57C0-0E5126799B4D}"/>
              </a:ext>
            </a:extLst>
          </p:cNvPr>
          <p:cNvSpPr txBox="1"/>
          <p:nvPr/>
        </p:nvSpPr>
        <p:spPr>
          <a:xfrm>
            <a:off x="3923982" y="5530334"/>
            <a:ext cx="880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1" dirty="0"/>
              <a:t>13%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1E7257E1-9CC9-DF5A-E666-FFE6CE629A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208" t="41256" r="6456" b="36773"/>
          <a:stretch/>
        </p:blipFill>
        <p:spPr>
          <a:xfrm>
            <a:off x="10506859" y="4542097"/>
            <a:ext cx="1209308" cy="2209076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92216AC6-5786-527C-F0A3-E360BFC8ADEE}"/>
              </a:ext>
            </a:extLst>
          </p:cNvPr>
          <p:cNvSpPr txBox="1"/>
          <p:nvPr/>
        </p:nvSpPr>
        <p:spPr>
          <a:xfrm>
            <a:off x="7882864" y="409380"/>
            <a:ext cx="2463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Nivel socioeconómico:</a:t>
            </a:r>
          </a:p>
        </p:txBody>
      </p:sp>
    </p:spTree>
    <p:extLst>
      <p:ext uri="{BB962C8B-B14F-4D97-AF65-F5344CB8AC3E}">
        <p14:creationId xmlns:p14="http://schemas.microsoft.com/office/powerpoint/2010/main" val="1200997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226C0F0-D73F-5B25-DD1A-950F0BEC6F64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E50B232-80C4-8AD7-6266-DAC75B2FE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230" y="2335780"/>
            <a:ext cx="3251200" cy="32512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C919221-7728-7986-C4B5-F5CDBFED2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207" y="2138071"/>
            <a:ext cx="3251200" cy="3251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78FBC31-3897-23AD-7C3F-1648F8354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184" y="2138071"/>
            <a:ext cx="3251200" cy="32512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EBCB17D-8911-BA5A-5ED5-365755E4CFA4}"/>
              </a:ext>
            </a:extLst>
          </p:cNvPr>
          <p:cNvSpPr txBox="1"/>
          <p:nvPr/>
        </p:nvSpPr>
        <p:spPr>
          <a:xfrm>
            <a:off x="5422107" y="5808714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b="1" dirty="0">
                <a:solidFill>
                  <a:srgbClr val="EF4252"/>
                </a:solidFill>
                <a:latin typeface="+mj-lt"/>
              </a:rPr>
              <a:t>18.53%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EACD474-BF68-294F-A0BA-47DE169FBD5D}"/>
              </a:ext>
            </a:extLst>
          </p:cNvPr>
          <p:cNvSpPr txBox="1"/>
          <p:nvPr/>
        </p:nvSpPr>
        <p:spPr>
          <a:xfrm>
            <a:off x="9582520" y="5808714"/>
            <a:ext cx="1856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b="1" dirty="0">
                <a:solidFill>
                  <a:srgbClr val="EF4252"/>
                </a:solidFill>
                <a:latin typeface="+mj-lt"/>
              </a:rPr>
              <a:t>7.11%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9CC42F-8E47-3C6F-73B8-79191E4FF528}"/>
              </a:ext>
            </a:extLst>
          </p:cNvPr>
          <p:cNvSpPr txBox="1"/>
          <p:nvPr/>
        </p:nvSpPr>
        <p:spPr>
          <a:xfrm>
            <a:off x="1804126" y="5808714"/>
            <a:ext cx="1856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b="1" dirty="0">
                <a:solidFill>
                  <a:srgbClr val="EF4252"/>
                </a:solidFill>
                <a:latin typeface="+mj-lt"/>
              </a:rPr>
              <a:t>73.6%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260E3F8-7446-C06F-F2C8-F571D83F8F23}"/>
              </a:ext>
            </a:extLst>
          </p:cNvPr>
          <p:cNvSpPr txBox="1"/>
          <p:nvPr/>
        </p:nvSpPr>
        <p:spPr>
          <a:xfrm>
            <a:off x="1103230" y="218289"/>
            <a:ext cx="103543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Entre los medios de comunicación más utilizados destacan las redes sociales (73.6%), si tenemos en cuenta que el 56% de los encuestados comprenden un rango de edad de 18 a 35 años es apropiado obtener estos resultados en medios de comunicación que cuentan con una mayor accesibilidad.</a:t>
            </a:r>
          </a:p>
        </p:txBody>
      </p:sp>
    </p:spTree>
    <p:extLst>
      <p:ext uri="{BB962C8B-B14F-4D97-AF65-F5344CB8AC3E}">
        <p14:creationId xmlns:p14="http://schemas.microsoft.com/office/powerpoint/2010/main" val="229037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D495201-95C7-3951-890E-0A8625F18721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5D88F0-D14B-C19A-1BF0-1CC93D676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631" y="3066253"/>
            <a:ext cx="1068174" cy="106817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519FC62-E5EA-CFC6-2ABE-77EF28A1F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813" y="3066253"/>
            <a:ext cx="1068175" cy="10681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9346905-0067-2D53-745D-F3FD25260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550" y="3066253"/>
            <a:ext cx="1068174" cy="106817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CF71112-BB79-A80C-96D0-37203F556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7177" y="3066253"/>
            <a:ext cx="1068174" cy="106817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01DBD7A-BE5B-8A12-5876-F3CFE38A9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9894" y="3066253"/>
            <a:ext cx="1068174" cy="106817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059470D-61D2-CD52-9ED0-9C85A1AD0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8360" y="3066253"/>
            <a:ext cx="1068174" cy="106817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D323A0A-AB32-10AA-6FAD-F4A2A01BC486}"/>
              </a:ext>
            </a:extLst>
          </p:cNvPr>
          <p:cNvSpPr txBox="1"/>
          <p:nvPr/>
        </p:nvSpPr>
        <p:spPr>
          <a:xfrm>
            <a:off x="2158550" y="2588055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88.26%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2EA8820-29D6-27FD-2887-0EE42E62F848}"/>
              </a:ext>
            </a:extLst>
          </p:cNvPr>
          <p:cNvSpPr txBox="1"/>
          <p:nvPr/>
        </p:nvSpPr>
        <p:spPr>
          <a:xfrm>
            <a:off x="3801329" y="2588055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85%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48AECCE-D664-F839-4C27-FFBB26EC4646}"/>
              </a:ext>
            </a:extLst>
          </p:cNvPr>
          <p:cNvSpPr txBox="1"/>
          <p:nvPr/>
        </p:nvSpPr>
        <p:spPr>
          <a:xfrm>
            <a:off x="5024813" y="2588055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80.87%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A14171C-FA40-955A-411C-40A3AD2FA365}"/>
              </a:ext>
            </a:extLst>
          </p:cNvPr>
          <p:cNvSpPr txBox="1"/>
          <p:nvPr/>
        </p:nvSpPr>
        <p:spPr>
          <a:xfrm>
            <a:off x="6464562" y="2605923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53.48%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4CAA056-5441-08A0-E922-3B8D0CA8FBBC}"/>
              </a:ext>
            </a:extLst>
          </p:cNvPr>
          <p:cNvSpPr txBox="1"/>
          <p:nvPr/>
        </p:nvSpPr>
        <p:spPr>
          <a:xfrm>
            <a:off x="7887177" y="2604588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31.52%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06A5D1B-FE22-F233-23BB-300E78C4EDA9}"/>
              </a:ext>
            </a:extLst>
          </p:cNvPr>
          <p:cNvSpPr txBox="1"/>
          <p:nvPr/>
        </p:nvSpPr>
        <p:spPr>
          <a:xfrm>
            <a:off x="9309792" y="2604588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21.52%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D55486E-2E32-122A-EED7-57977C6DF64A}"/>
              </a:ext>
            </a:extLst>
          </p:cNvPr>
          <p:cNvSpPr txBox="1"/>
          <p:nvPr/>
        </p:nvSpPr>
        <p:spPr>
          <a:xfrm>
            <a:off x="1697965" y="255563"/>
            <a:ext cx="1856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b="1" dirty="0">
                <a:solidFill>
                  <a:srgbClr val="EF4252"/>
                </a:solidFill>
                <a:latin typeface="+mj-lt"/>
              </a:rPr>
              <a:t>73.6%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87D0111-C8D6-6706-3031-4FB37E18BFB9}"/>
              </a:ext>
            </a:extLst>
          </p:cNvPr>
          <p:cNvSpPr txBox="1"/>
          <p:nvPr/>
        </p:nvSpPr>
        <p:spPr>
          <a:xfrm>
            <a:off x="1037681" y="496343"/>
            <a:ext cx="106023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Del                                  de las personas que utilizan con mayor frecuencia las redes sociales como su medio de comunicación, tenemos que las más utilizadas son redes como WhatsApp, Facebook e Instagram las cuales tienen un mayor impacto brindan información </a:t>
            </a:r>
            <a:r>
              <a:rPr lang="es-ES_tradnl" sz="2400" b="1" dirty="0">
                <a:solidFill>
                  <a:srgbClr val="EF4252"/>
                </a:solidFill>
              </a:rPr>
              <a:t>general, de entretenimiento , noticias y publicidad para compras.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86F4264-AA3C-2C04-7DBA-6E951FE459C9}"/>
              </a:ext>
            </a:extLst>
          </p:cNvPr>
          <p:cNvSpPr txBox="1"/>
          <p:nvPr/>
        </p:nvSpPr>
        <p:spPr>
          <a:xfrm>
            <a:off x="1037681" y="4981175"/>
            <a:ext cx="3538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/>
              <a:t>Siendo estas las categorías de mayor interés para las personas 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705D10D-1BCD-2101-5EC8-A56AC6601DC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621"/>
          <a:stretch/>
        </p:blipFill>
        <p:spPr>
          <a:xfrm>
            <a:off x="6541900" y="4348118"/>
            <a:ext cx="5650100" cy="250988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8D1C53-2FED-EBCC-78A5-8D73AB99CF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225972">
            <a:off x="4752125" y="4774910"/>
            <a:ext cx="1586747" cy="1586747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7E9E2F87-D47E-DABF-5D0E-556F3406C60B}"/>
              </a:ext>
            </a:extLst>
          </p:cNvPr>
          <p:cNvSpPr/>
          <p:nvPr/>
        </p:nvSpPr>
        <p:spPr>
          <a:xfrm>
            <a:off x="6541901" y="4594757"/>
            <a:ext cx="5650100" cy="1200562"/>
          </a:xfrm>
          <a:prstGeom prst="rect">
            <a:avLst/>
          </a:prstGeom>
          <a:noFill/>
          <a:ln w="28575"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408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C61DB167-64CD-7928-7D57-DC2EBC9A16FB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5727702-7F57-1D51-65B7-E117D262FE24}"/>
              </a:ext>
            </a:extLst>
          </p:cNvPr>
          <p:cNvSpPr txBox="1"/>
          <p:nvPr/>
        </p:nvSpPr>
        <p:spPr>
          <a:xfrm>
            <a:off x="1025611" y="666197"/>
            <a:ext cx="10429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El  33.26% de las personas asegura haber visto publicidad del centro comercial  recientemente. </a:t>
            </a:r>
          </a:p>
          <a:p>
            <a:endParaRPr lang="es-ES_tradnl" dirty="0"/>
          </a:p>
          <a:p>
            <a:r>
              <a:rPr lang="es-ES_tradnl" dirty="0"/>
              <a:t>De estos es importante resaltar como el 19.35% ha visto esta publicidad por medio de redes sociales y en las cuales aseguran que las pautas publicitarias transmitían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33DD902-C610-5C30-BFBA-096137527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71"/>
          <a:stretch/>
        </p:blipFill>
        <p:spPr>
          <a:xfrm>
            <a:off x="669325" y="2977979"/>
            <a:ext cx="9144000" cy="387239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CD837E3-D0F7-0797-64B4-09B98BC32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283231" flipV="1">
            <a:off x="6713242" y="1794732"/>
            <a:ext cx="1161382" cy="95958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4D386C3-34CF-0984-375E-48602C760CA8}"/>
              </a:ext>
            </a:extLst>
          </p:cNvPr>
          <p:cNvSpPr txBox="1"/>
          <p:nvPr/>
        </p:nvSpPr>
        <p:spPr>
          <a:xfrm>
            <a:off x="9257318" y="3707025"/>
            <a:ext cx="29161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Siendo las ofertas y descuentos la principal fuente de atracción para visitar el centro comercial según indican los encuestados</a:t>
            </a:r>
          </a:p>
        </p:txBody>
      </p:sp>
      <p:sp>
        <p:nvSpPr>
          <p:cNvPr id="13" name="Llamada ovalada 12">
            <a:extLst>
              <a:ext uri="{FF2B5EF4-FFF2-40B4-BE49-F238E27FC236}">
                <a16:creationId xmlns:a16="http://schemas.microsoft.com/office/drawing/2014/main" id="{026CB5F7-855C-0B7A-9653-C099D4BD6E1C}"/>
              </a:ext>
            </a:extLst>
          </p:cNvPr>
          <p:cNvSpPr/>
          <p:nvPr/>
        </p:nvSpPr>
        <p:spPr>
          <a:xfrm>
            <a:off x="8651837" y="3243648"/>
            <a:ext cx="3521674" cy="2576384"/>
          </a:xfrm>
          <a:prstGeom prst="wedgeEllipseCallout">
            <a:avLst/>
          </a:prstGeom>
          <a:noFill/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4A85B95-84EC-5B5C-6FCE-208AD14A3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815" y="5780274"/>
            <a:ext cx="1343701" cy="134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78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02D6D36-0300-E344-0147-3A4EAD741946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D725F5F-3724-595F-5958-E9F4BF0E4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159" y="949292"/>
            <a:ext cx="1068174" cy="106817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F413828-0FD8-D30E-BE0C-DDA686676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456" y="1575053"/>
            <a:ext cx="1068175" cy="10681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A6AAADA-2533-DEB8-31B9-91EB57AE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979" y="2960446"/>
            <a:ext cx="1068174" cy="106817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0802679-F7EE-0BC0-D544-A726519259FA}"/>
              </a:ext>
            </a:extLst>
          </p:cNvPr>
          <p:cNvSpPr txBox="1"/>
          <p:nvPr/>
        </p:nvSpPr>
        <p:spPr>
          <a:xfrm>
            <a:off x="6068979" y="2482248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27.61%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81FA2D0-65F0-E4F8-6875-C69C0E754557}"/>
              </a:ext>
            </a:extLst>
          </p:cNvPr>
          <p:cNvSpPr txBox="1"/>
          <p:nvPr/>
        </p:nvSpPr>
        <p:spPr>
          <a:xfrm>
            <a:off x="2054081" y="504839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51.52%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9065345-4A27-4A53-1B74-910F2E01B97C}"/>
              </a:ext>
            </a:extLst>
          </p:cNvPr>
          <p:cNvSpPr txBox="1"/>
          <p:nvPr/>
        </p:nvSpPr>
        <p:spPr>
          <a:xfrm>
            <a:off x="3595257" y="1113388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45%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D9CBC0F-9A39-8006-D053-8642415E6F0B}"/>
              </a:ext>
            </a:extLst>
          </p:cNvPr>
          <p:cNvSpPr txBox="1"/>
          <p:nvPr/>
        </p:nvSpPr>
        <p:spPr>
          <a:xfrm>
            <a:off x="10184425" y="4435440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5.65%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FB2DE7D-3331-8B9B-E832-2D9CB9799E4B}"/>
              </a:ext>
            </a:extLst>
          </p:cNvPr>
          <p:cNvSpPr txBox="1"/>
          <p:nvPr/>
        </p:nvSpPr>
        <p:spPr>
          <a:xfrm>
            <a:off x="7426411" y="262526"/>
            <a:ext cx="3920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/>
              <a:t>Finalmente, cuando se pregunta porque medio quisieran ser contactados para recibir información publicitaria sobre el Centro comercial Unicentro. 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BDA143D-6DA9-6A49-29C0-CC639B00A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754" y="2285830"/>
            <a:ext cx="1068176" cy="106817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B9A4BCD8-0BCE-6EA5-B97F-E4975F88135C}"/>
              </a:ext>
            </a:extLst>
          </p:cNvPr>
          <p:cNvSpPr txBox="1"/>
          <p:nvPr/>
        </p:nvSpPr>
        <p:spPr>
          <a:xfrm>
            <a:off x="4708960" y="1807633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28.26%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513E7AC-9A21-C89C-8141-573FEB4578B1}"/>
              </a:ext>
            </a:extLst>
          </p:cNvPr>
          <p:cNvSpPr txBox="1"/>
          <p:nvPr/>
        </p:nvSpPr>
        <p:spPr>
          <a:xfrm>
            <a:off x="8764221" y="3850343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14.13%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A71565E-723F-71B7-DE42-FEE3569DE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9016" y="4184641"/>
            <a:ext cx="1068174" cy="106817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A7900B1-3ABA-7E31-8E9D-6B23EED25E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23" y="4897105"/>
            <a:ext cx="1068174" cy="106817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D3ED794-0CF3-6D51-C369-14EDDE3B49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3607" y="3650554"/>
            <a:ext cx="1068174" cy="1068174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939AB721-A33A-6246-ECF3-2B10CE281554}"/>
              </a:ext>
            </a:extLst>
          </p:cNvPr>
          <p:cNvSpPr txBox="1"/>
          <p:nvPr/>
        </p:nvSpPr>
        <p:spPr>
          <a:xfrm>
            <a:off x="7408812" y="3123173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16.74%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0038068C-1CCD-40DF-EFB3-4AB38946AF76}"/>
              </a:ext>
            </a:extLst>
          </p:cNvPr>
          <p:cNvCxnSpPr>
            <a:cxnSpLocks/>
          </p:cNvCxnSpPr>
          <p:nvPr/>
        </p:nvCxnSpPr>
        <p:spPr>
          <a:xfrm flipH="1" flipV="1">
            <a:off x="1370903" y="1807633"/>
            <a:ext cx="9059684" cy="4420171"/>
          </a:xfrm>
          <a:prstGeom prst="straightConnector1">
            <a:avLst/>
          </a:prstGeom>
          <a:ln w="57150">
            <a:solidFill>
              <a:srgbClr val="EF4252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504C3BE7-D859-B2BA-4378-7DBD058E7E4E}"/>
              </a:ext>
            </a:extLst>
          </p:cNvPr>
          <p:cNvSpPr txBox="1"/>
          <p:nvPr/>
        </p:nvSpPr>
        <p:spPr>
          <a:xfrm>
            <a:off x="842291" y="3944119"/>
            <a:ext cx="46787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/>
              <a:t>Estos resultados se muestran consecuentes con lo expresado anteriormente en el uso de las redes sociales por parte de los encuestados quienes usan con mayor frecuencia redes como Facebook, Instagram y </a:t>
            </a:r>
            <a:r>
              <a:rPr lang="es-ES_tradnl" sz="2400" dirty="0" err="1"/>
              <a:t>WhatsAp</a:t>
            </a:r>
            <a:r>
              <a:rPr lang="es-ES_tradn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2312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entro Comercial Unicentro Cali - Contenido Patrocinado | Revista P&amp;M">
            <a:extLst>
              <a:ext uri="{FF2B5EF4-FFF2-40B4-BE49-F238E27FC236}">
                <a16:creationId xmlns:a16="http://schemas.microsoft.com/office/drawing/2014/main" id="{2A2921B0-36D2-2942-FFEB-F4242AEAB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4A3C92-360F-9443-3F6F-2C57605B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ES_tradnl" sz="2800" dirty="0">
                <a:solidFill>
                  <a:srgbClr val="262626"/>
                </a:solidFill>
              </a:rPr>
              <a:t>Gracias </a:t>
            </a:r>
          </a:p>
        </p:txBody>
      </p:sp>
    </p:spTree>
    <p:extLst>
      <p:ext uri="{BB962C8B-B14F-4D97-AF65-F5344CB8AC3E}">
        <p14:creationId xmlns:p14="http://schemas.microsoft.com/office/powerpoint/2010/main" val="26283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442DA8B8-94A2-45D6-976E-910B4828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E25EA83-2DEC-4A1D-4322-C670CAF28909}"/>
              </a:ext>
            </a:extLst>
          </p:cNvPr>
          <p:cNvSpPr txBox="1"/>
          <p:nvPr/>
        </p:nvSpPr>
        <p:spPr>
          <a:xfrm>
            <a:off x="643466" y="753626"/>
            <a:ext cx="5081925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latin typeface="+mj-lt"/>
                <a:ea typeface="+mj-ea"/>
                <a:cs typeface="+mj-cs"/>
              </a:rPr>
              <a:t>Exploración de categoría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7062BB1-E215-424E-80C4-7E1CF179A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6609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7F3A999-E423-9C05-027A-099C4460D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087" y="2179673"/>
            <a:ext cx="2565029" cy="2565029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EF0DEA4-48CA-81C5-52B3-D439FF7B4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743" y="380065"/>
            <a:ext cx="2565029" cy="2565029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FD0FBFA-B43E-40C1-A6E4-B8823417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0726" y="4546703"/>
            <a:ext cx="569514" cy="569514"/>
          </a:xfrm>
          <a:prstGeom prst="ellipse">
            <a:avLst/>
          </a:prstGeom>
          <a:noFill/>
          <a:ln w="127000">
            <a:solidFill>
              <a:schemeClr val="accent5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14">
            <a:extLst>
              <a:ext uri="{FF2B5EF4-FFF2-40B4-BE49-F238E27FC236}">
                <a16:creationId xmlns:a16="http://schemas.microsoft.com/office/drawing/2014/main" id="{B368E167-B2D7-4904-BB6B-AE0486A2C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0758" y="3236233"/>
            <a:ext cx="1261243" cy="1648694"/>
          </a:xfrm>
          <a:custGeom>
            <a:avLst/>
            <a:gdLst>
              <a:gd name="connsiteX0" fmla="*/ 824347 w 1261243"/>
              <a:gd name="connsiteY0" fmla="*/ 0 h 1648694"/>
              <a:gd name="connsiteX1" fmla="*/ 1145220 w 1261243"/>
              <a:gd name="connsiteY1" fmla="*/ 64781 h 1648694"/>
              <a:gd name="connsiteX2" fmla="*/ 1261243 w 1261243"/>
              <a:gd name="connsiteY2" fmla="*/ 127757 h 1648694"/>
              <a:gd name="connsiteX3" fmla="*/ 1261243 w 1261243"/>
              <a:gd name="connsiteY3" fmla="*/ 1520938 h 1648694"/>
              <a:gd name="connsiteX4" fmla="*/ 1145220 w 1261243"/>
              <a:gd name="connsiteY4" fmla="*/ 1583913 h 1648694"/>
              <a:gd name="connsiteX5" fmla="*/ 824347 w 1261243"/>
              <a:gd name="connsiteY5" fmla="*/ 1648694 h 1648694"/>
              <a:gd name="connsiteX6" fmla="*/ 0 w 1261243"/>
              <a:gd name="connsiteY6" fmla="*/ 824347 h 1648694"/>
              <a:gd name="connsiteX7" fmla="*/ 824347 w 1261243"/>
              <a:gd name="connsiteY7" fmla="*/ 0 h 164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1243" h="1648694">
                <a:moveTo>
                  <a:pt x="824347" y="0"/>
                </a:moveTo>
                <a:cubicBezTo>
                  <a:pt x="938165" y="0"/>
                  <a:pt x="1046596" y="23067"/>
                  <a:pt x="1145220" y="64781"/>
                </a:cubicBezTo>
                <a:lnTo>
                  <a:pt x="1261243" y="127757"/>
                </a:lnTo>
                <a:lnTo>
                  <a:pt x="1261243" y="1520938"/>
                </a:lnTo>
                <a:lnTo>
                  <a:pt x="1145220" y="1583913"/>
                </a:lnTo>
                <a:cubicBezTo>
                  <a:pt x="1046596" y="1625627"/>
                  <a:pt x="938165" y="1648694"/>
                  <a:pt x="824347" y="1648694"/>
                </a:cubicBezTo>
                <a:cubicBezTo>
                  <a:pt x="369073" y="1648694"/>
                  <a:pt x="0" y="1279621"/>
                  <a:pt x="0" y="824347"/>
                </a:cubicBezTo>
                <a:cubicBezTo>
                  <a:pt x="0" y="369073"/>
                  <a:pt x="369073" y="0"/>
                  <a:pt x="824347" y="0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16">
            <a:extLst>
              <a:ext uri="{FF2B5EF4-FFF2-40B4-BE49-F238E27FC236}">
                <a16:creationId xmlns:a16="http://schemas.microsoft.com/office/drawing/2014/main" id="{E5EBF8F5-ABE5-4029-A8FC-4E32622D7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004836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E49524-66B4-4DB0-AD09-DC8B9874E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8804" y="6039059"/>
            <a:ext cx="1978348" cy="818941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0A21480-D93D-46BE-9A94-B5A80469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9CF97E1-3367-3F03-EE55-7CEF407E9A79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80064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4886DAC-3011-54E5-6E40-56BE8EF068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71" t="26343" r="27239" b="25372"/>
          <a:stretch/>
        </p:blipFill>
        <p:spPr>
          <a:xfrm>
            <a:off x="298277" y="690285"/>
            <a:ext cx="6330693" cy="5477428"/>
          </a:xfrm>
          <a:prstGeom prst="rect">
            <a:avLst/>
          </a:prstGeom>
        </p:spPr>
      </p:pic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60DF70D-B991-DD6A-F209-B458870B0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337196"/>
              </p:ext>
            </p:extLst>
          </p:nvPr>
        </p:nvGraphicFramePr>
        <p:xfrm>
          <a:off x="7049629" y="1927859"/>
          <a:ext cx="4263081" cy="3002280"/>
        </p:xfrm>
        <a:graphic>
          <a:graphicData uri="http://schemas.openxmlformats.org/drawingml/2006/table">
            <a:tbl>
              <a:tblPr/>
              <a:tblGrid>
                <a:gridCol w="2496948">
                  <a:extLst>
                    <a:ext uri="{9D8B030D-6E8A-4147-A177-3AD203B41FA5}">
                      <a16:colId xmlns:a16="http://schemas.microsoft.com/office/drawing/2014/main" val="1147173422"/>
                    </a:ext>
                  </a:extLst>
                </a:gridCol>
                <a:gridCol w="1766133">
                  <a:extLst>
                    <a:ext uri="{9D8B030D-6E8A-4147-A177-3AD203B41FA5}">
                      <a16:colId xmlns:a16="http://schemas.microsoft.com/office/drawing/2014/main" val="135184571"/>
                    </a:ext>
                  </a:extLst>
                </a:gridCol>
              </a:tblGrid>
              <a:tr h="368604">
                <a:tc>
                  <a:txBody>
                    <a:bodyPr/>
                    <a:lstStyle/>
                    <a:p>
                      <a:pPr algn="ctr" fontAlgn="b"/>
                      <a:r>
                        <a:rPr lang="es-CO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Centro comercial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400" b="1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Frecuencia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091776"/>
                  </a:ext>
                </a:extLst>
              </a:tr>
              <a:tr h="368604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Jardin Plaza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6331007"/>
                  </a:ext>
                </a:extLst>
              </a:tr>
              <a:tr h="368604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Unicentro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81654"/>
                  </a:ext>
                </a:extLst>
              </a:tr>
              <a:tr h="368604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Chipichape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4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813011"/>
                  </a:ext>
                </a:extLst>
              </a:tr>
              <a:tr h="368604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Único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4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456834"/>
                  </a:ext>
                </a:extLst>
              </a:tr>
              <a:tr h="368604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Mall Plaza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4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95062"/>
                  </a:ext>
                </a:extLst>
              </a:tr>
              <a:tr h="368604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Cosmocentro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4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514958"/>
                  </a:ext>
                </a:extLst>
              </a:tr>
              <a:tr h="368604">
                <a:tc>
                  <a:txBody>
                    <a:bodyPr/>
                    <a:lstStyle/>
                    <a:p>
                      <a:pPr algn="l" fontAlgn="b"/>
                      <a:r>
                        <a:rPr lang="es-CO" sz="2400" b="0" i="0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Estacion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381668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36B1EA98-1AB9-BBFE-323B-3DEF2A57D19B}"/>
              </a:ext>
            </a:extLst>
          </p:cNvPr>
          <p:cNvSpPr/>
          <p:nvPr/>
        </p:nvSpPr>
        <p:spPr>
          <a:xfrm>
            <a:off x="6971085" y="2650210"/>
            <a:ext cx="4138047" cy="426622"/>
          </a:xfrm>
          <a:custGeom>
            <a:avLst/>
            <a:gdLst>
              <a:gd name="connsiteX0" fmla="*/ 0 w 4138047"/>
              <a:gd name="connsiteY0" fmla="*/ 0 h 426622"/>
              <a:gd name="connsiteX1" fmla="*/ 4138047 w 4138047"/>
              <a:gd name="connsiteY1" fmla="*/ 0 h 426622"/>
              <a:gd name="connsiteX2" fmla="*/ 4138047 w 4138047"/>
              <a:gd name="connsiteY2" fmla="*/ 426622 h 426622"/>
              <a:gd name="connsiteX3" fmla="*/ 0 w 4138047"/>
              <a:gd name="connsiteY3" fmla="*/ 426622 h 426622"/>
              <a:gd name="connsiteX4" fmla="*/ 0 w 4138047"/>
              <a:gd name="connsiteY4" fmla="*/ 0 h 42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8047" h="426622" extrusionOk="0">
                <a:moveTo>
                  <a:pt x="0" y="0"/>
                </a:moveTo>
                <a:cubicBezTo>
                  <a:pt x="1681453" y="82624"/>
                  <a:pt x="3648559" y="-111127"/>
                  <a:pt x="4138047" y="0"/>
                </a:cubicBezTo>
                <a:cubicBezTo>
                  <a:pt x="4138755" y="51034"/>
                  <a:pt x="4116874" y="343130"/>
                  <a:pt x="4138047" y="426622"/>
                </a:cubicBezTo>
                <a:cubicBezTo>
                  <a:pt x="2117377" y="298429"/>
                  <a:pt x="1925167" y="523759"/>
                  <a:pt x="0" y="426622"/>
                </a:cubicBezTo>
                <a:cubicBezTo>
                  <a:pt x="-8475" y="235307"/>
                  <a:pt x="-32520" y="6121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94244962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74949A-7505-C0B9-3806-F596CE066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014" y="2511446"/>
            <a:ext cx="917553" cy="9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17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7" name="Rectangle 4116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098" name="Picture 2" descr="Nuevos espacios en Unicentro Cali: experiencias que inspiran - Punto  comercial">
            <a:extLst>
              <a:ext uri="{FF2B5EF4-FFF2-40B4-BE49-F238E27FC236}">
                <a16:creationId xmlns:a16="http://schemas.microsoft.com/office/drawing/2014/main" id="{B95603A3-1C67-04B1-C9EF-FCE2B4F5A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2" t="1" r="37228" b="1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9CF7609-A0A9-F773-BA6A-8C62CF88D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388" y="50465"/>
            <a:ext cx="1791111" cy="179111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58AE8E2-8A95-9568-EBA9-01E879AE6157}"/>
              </a:ext>
            </a:extLst>
          </p:cNvPr>
          <p:cNvSpPr txBox="1"/>
          <p:nvPr/>
        </p:nvSpPr>
        <p:spPr>
          <a:xfrm>
            <a:off x="8539566" y="211595"/>
            <a:ext cx="1534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latin typeface="+mj-lt"/>
              </a:rPr>
              <a:t>78.93%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6D7ED00-0C88-2B69-340F-8EEAC17F1837}"/>
              </a:ext>
            </a:extLst>
          </p:cNvPr>
          <p:cNvSpPr txBox="1"/>
          <p:nvPr/>
        </p:nvSpPr>
        <p:spPr>
          <a:xfrm>
            <a:off x="8539565" y="1244649"/>
            <a:ext cx="1534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latin typeface="+mj-lt"/>
              </a:rPr>
              <a:t>21.07%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AF20405-BF7E-690D-AAA5-EA86456DD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923317" y="877448"/>
            <a:ext cx="956493" cy="956493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AFD1EA4E-91AB-47FE-69A3-AA1C4B34F1CA}"/>
              </a:ext>
            </a:extLst>
          </p:cNvPr>
          <p:cNvSpPr/>
          <p:nvPr/>
        </p:nvSpPr>
        <p:spPr>
          <a:xfrm>
            <a:off x="11557336" y="0"/>
            <a:ext cx="643466" cy="2177512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D08C99C-8113-3A3E-A8D9-AB8F513AAA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02" b="3672"/>
          <a:stretch/>
        </p:blipFill>
        <p:spPr>
          <a:xfrm>
            <a:off x="6095999" y="2177512"/>
            <a:ext cx="6094477" cy="468048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04BB7980-89D1-3886-5A79-4FB53FA1ED56}"/>
              </a:ext>
            </a:extLst>
          </p:cNvPr>
          <p:cNvSpPr txBox="1"/>
          <p:nvPr/>
        </p:nvSpPr>
        <p:spPr>
          <a:xfrm>
            <a:off x="7268321" y="1841576"/>
            <a:ext cx="4626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¿De estos centros comerciales cuales conoces o has oído nombrar?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7125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273C7148-91FA-9218-A4FA-0D0DBEC75E1A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074D4DB-4FAF-9A48-3ADC-8A0CBFA32039}"/>
              </a:ext>
            </a:extLst>
          </p:cNvPr>
          <p:cNvSpPr txBox="1"/>
          <p:nvPr/>
        </p:nvSpPr>
        <p:spPr>
          <a:xfrm>
            <a:off x="849156" y="5212635"/>
            <a:ext cx="4129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kern="0" dirty="0">
                <a:solidFill>
                  <a:srgbClr val="000000"/>
                </a:solidFill>
                <a:effectLst/>
                <a:ea typeface="Times"/>
              </a:rPr>
              <a:t>¿ Cuál es el centro comercial más cercano a tu corazón</a:t>
            </a:r>
            <a:r>
              <a:rPr lang="es-CO" sz="2400" dirty="0">
                <a:effectLst/>
              </a:rPr>
              <a:t> ?</a:t>
            </a:r>
            <a:endParaRPr lang="es-ES_tradnl" sz="24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D6840DF-2B33-EE76-07F5-4F1B7F38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192" y="1495168"/>
            <a:ext cx="6674220" cy="518076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2896C0B-2DAF-50A5-3573-2559462E7FDF}"/>
              </a:ext>
            </a:extLst>
          </p:cNvPr>
          <p:cNvSpPr txBox="1"/>
          <p:nvPr/>
        </p:nvSpPr>
        <p:spPr>
          <a:xfrm>
            <a:off x="5506522" y="1033503"/>
            <a:ext cx="6213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kern="0" dirty="0">
                <a:effectLst/>
                <a:ea typeface="Times New Roman" panose="02020603050405020304" pitchFamily="18" charset="0"/>
              </a:rPr>
              <a:t>¿cuáles han visitado en los últimos 3 meses? </a:t>
            </a:r>
            <a:endParaRPr lang="es-ES_tradnl" sz="24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94EDE43-81A7-AC4D-FBD2-7AF1B7CE2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0835" y="2906216"/>
            <a:ext cx="762733" cy="76273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232164D-30DB-C8C2-140F-BA04CE787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45" y="1470455"/>
            <a:ext cx="3851188" cy="3851188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CA22E78F-B01D-2241-4E66-E4253F4D5477}"/>
              </a:ext>
            </a:extLst>
          </p:cNvPr>
          <p:cNvSpPr txBox="1"/>
          <p:nvPr/>
        </p:nvSpPr>
        <p:spPr>
          <a:xfrm>
            <a:off x="3300266" y="4171297"/>
            <a:ext cx="1405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chemeClr val="bg1"/>
                </a:solidFill>
                <a:latin typeface="+mj-lt"/>
              </a:rPr>
              <a:t>23.1%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8BF7562-08CA-7053-2561-ADAD6F1BA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0381">
            <a:off x="10009055" y="4810893"/>
            <a:ext cx="1977768" cy="197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7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7E8BF7C-539F-50CE-AA24-1BA89F5F2D59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0B6AE38-1C24-BCA3-5880-A9C6056B1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753881" flipH="1">
            <a:off x="1010801" y="215240"/>
            <a:ext cx="2919124" cy="29191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E9D48-A57C-6695-4B59-CD8F4FFDA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78" b="3982"/>
          <a:stretch/>
        </p:blipFill>
        <p:spPr>
          <a:xfrm>
            <a:off x="4419600" y="1588576"/>
            <a:ext cx="7772400" cy="526942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4EE5DBC-17E0-EA4E-31F0-18C4B01DC3EB}"/>
              </a:ext>
            </a:extLst>
          </p:cNvPr>
          <p:cNvSpPr txBox="1"/>
          <p:nvPr/>
        </p:nvSpPr>
        <p:spPr>
          <a:xfrm>
            <a:off x="5495615" y="1126911"/>
            <a:ext cx="6421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¿Qué centro comercial, visitaste la última vez? </a:t>
            </a:r>
            <a:endParaRPr lang="es-ES_tradnl" sz="2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F299F90-EA46-1FEA-D7F1-DB6874A8D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63" y="3303361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0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70CA5-BAE8-112B-CD12-C388FCBEA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7E8BF7C-539F-50CE-AA24-1BA89F5F2D59}"/>
              </a:ext>
            </a:extLst>
          </p:cNvPr>
          <p:cNvSpPr/>
          <p:nvPr/>
        </p:nvSpPr>
        <p:spPr>
          <a:xfrm>
            <a:off x="98854" y="0"/>
            <a:ext cx="54461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44FF9E8-44D7-2696-251E-2459A441F5B4}"/>
              </a:ext>
            </a:extLst>
          </p:cNvPr>
          <p:cNvSpPr txBox="1"/>
          <p:nvPr/>
        </p:nvSpPr>
        <p:spPr>
          <a:xfrm>
            <a:off x="838200" y="2123266"/>
            <a:ext cx="6848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kern="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12</a:t>
            </a:r>
            <a:r>
              <a:rPr lang="es-CO" sz="2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r>
              <a:rPr lang="es-CO" sz="2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¿Cuál es el centro comercial, visitado con mayor frecuencia para comprar y/o usar sus servicios?</a:t>
            </a:r>
            <a:endParaRPr lang="es-ES_tradnl" sz="2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F63205-A144-E959-C0B4-11DDB0C608F6}"/>
              </a:ext>
            </a:extLst>
          </p:cNvPr>
          <p:cNvSpPr txBox="1"/>
          <p:nvPr/>
        </p:nvSpPr>
        <p:spPr>
          <a:xfrm>
            <a:off x="838200" y="3719071"/>
            <a:ext cx="68489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kern="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14</a:t>
            </a:r>
          </a:p>
          <a:p>
            <a:r>
              <a:rPr lang="es-CO" sz="2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¿Cuál es el centro comercial, visitado con mayor frecuencia para pasear y/o entretenimiento de la familia? </a:t>
            </a:r>
            <a:endParaRPr lang="es-ES_tradnl" sz="2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37AA9D3-3876-BEE0-C490-8A13D05DB10D}"/>
              </a:ext>
            </a:extLst>
          </p:cNvPr>
          <p:cNvSpPr txBox="1"/>
          <p:nvPr/>
        </p:nvSpPr>
        <p:spPr>
          <a:xfrm>
            <a:off x="838199" y="5314877"/>
            <a:ext cx="68489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kern="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15</a:t>
            </a:r>
          </a:p>
          <a:p>
            <a:r>
              <a:rPr lang="es-CO" sz="2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¿La próxima vez que vayas a un centro comercial, a cuál puedes ir ? </a:t>
            </a:r>
            <a:endParaRPr lang="es-ES_tradnl" sz="24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26959B8-0C0E-F0D7-DE7A-79C2F4BF8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431" y="4065048"/>
            <a:ext cx="964487" cy="96448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95D906-F04C-3008-FFDD-8674B07CD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431" y="5528388"/>
            <a:ext cx="964487" cy="96448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A9D4BA6-DE64-8797-38F8-1C3791AF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431" y="2601708"/>
            <a:ext cx="964487" cy="964487"/>
          </a:xfrm>
          <a:prstGeom prst="rect">
            <a:avLst/>
          </a:prstGeom>
        </p:spPr>
      </p:pic>
      <p:sp>
        <p:nvSpPr>
          <p:cNvPr id="13" name="Freeform 2">
            <a:extLst>
              <a:ext uri="{FF2B5EF4-FFF2-40B4-BE49-F238E27FC236}">
                <a16:creationId xmlns:a16="http://schemas.microsoft.com/office/drawing/2014/main" id="{82595D3F-7F66-045D-33C8-8B54B59A6238}"/>
              </a:ext>
            </a:extLst>
          </p:cNvPr>
          <p:cNvSpPr/>
          <p:nvPr/>
        </p:nvSpPr>
        <p:spPr>
          <a:xfrm>
            <a:off x="9921100" y="5029535"/>
            <a:ext cx="2270900" cy="2271498"/>
          </a:xfrm>
          <a:custGeom>
            <a:avLst/>
            <a:gdLst/>
            <a:ahLst/>
            <a:cxnLst/>
            <a:rect l="l" t="t" r="r" b="b"/>
            <a:pathLst>
              <a:path w="3230966" h="3230966">
                <a:moveTo>
                  <a:pt x="0" y="0"/>
                </a:moveTo>
                <a:lnTo>
                  <a:pt x="3230966" y="0"/>
                </a:lnTo>
                <a:lnTo>
                  <a:pt x="3230966" y="3230967"/>
                </a:lnTo>
                <a:lnTo>
                  <a:pt x="0" y="3230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758824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1746</TotalTime>
  <Words>878</Words>
  <Application>Microsoft Macintosh PowerPoint</Application>
  <PresentationFormat>Panorámica</PresentationFormat>
  <Paragraphs>122</Paragraphs>
  <Slides>34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0" baseType="lpstr">
      <vt:lpstr>Aptos</vt:lpstr>
      <vt:lpstr>Aptos Display</vt:lpstr>
      <vt:lpstr>Arial</vt:lpstr>
      <vt:lpstr>Times</vt:lpstr>
      <vt:lpstr>Times New Roman</vt:lpstr>
      <vt:lpstr>Tema de Office</vt:lpstr>
      <vt:lpstr>Presentación de PowerPoint</vt:lpstr>
      <vt:lpstr>CONTENIDO</vt:lpstr>
      <vt:lpstr>Población de estudio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César Andrés  Saavedra Vanegas</dc:creator>
  <cp:lastModifiedBy>César Andrés  Saavedra Vanegas</cp:lastModifiedBy>
  <cp:revision>15</cp:revision>
  <dcterms:created xsi:type="dcterms:W3CDTF">2024-08-05T23:28:06Z</dcterms:created>
  <dcterms:modified xsi:type="dcterms:W3CDTF">2024-08-07T16:07:09Z</dcterms:modified>
</cp:coreProperties>
</file>